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19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1"/>
    <p:sldMasterId id="2147483671" r:id="rId2"/>
  </p:sldMasterIdLst>
  <p:notesMasterIdLst>
    <p:notesMasterId r:id="rId23"/>
  </p:notesMasterIdLst>
  <p:handoutMasterIdLst>
    <p:handoutMasterId r:id="rId24"/>
  </p:handoutMasterIdLst>
  <p:sldIdLst>
    <p:sldId id="345" r:id="rId3"/>
    <p:sldId id="299" r:id="rId4"/>
    <p:sldId id="300" r:id="rId5"/>
    <p:sldId id="346" r:id="rId6"/>
    <p:sldId id="347" r:id="rId7"/>
    <p:sldId id="348" r:id="rId8"/>
    <p:sldId id="349" r:id="rId9"/>
    <p:sldId id="350" r:id="rId10"/>
    <p:sldId id="351" r:id="rId11"/>
    <p:sldId id="352" r:id="rId12"/>
    <p:sldId id="353" r:id="rId13"/>
    <p:sldId id="354" r:id="rId14"/>
    <p:sldId id="355" r:id="rId15"/>
    <p:sldId id="356" r:id="rId16"/>
    <p:sldId id="357" r:id="rId17"/>
    <p:sldId id="358" r:id="rId18"/>
    <p:sldId id="359" r:id="rId19"/>
    <p:sldId id="360" r:id="rId20"/>
    <p:sldId id="361" r:id="rId21"/>
    <p:sldId id="362" r:id="rId2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customXml" Target="../customXml/item3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Relationship Id="rId30" Type="http://schemas.openxmlformats.org/officeDocument/2006/relationships/customXml" Target="../customXml/item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8145" cy="464205"/>
          </a:xfrm>
          <a:prstGeom prst="rect">
            <a:avLst/>
          </a:prstGeom>
        </p:spPr>
        <p:txBody>
          <a:bodyPr vert="horz" lIns="88139" tIns="44070" rIns="88139" bIns="4407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734" y="1"/>
            <a:ext cx="3038145" cy="464205"/>
          </a:xfrm>
          <a:prstGeom prst="rect">
            <a:avLst/>
          </a:prstGeom>
        </p:spPr>
        <p:txBody>
          <a:bodyPr vert="horz" lIns="88139" tIns="44070" rIns="88139" bIns="44070" rtlCol="0"/>
          <a:lstStyle>
            <a:lvl1pPr algn="r">
              <a:defRPr sz="1200"/>
            </a:lvl1pPr>
          </a:lstStyle>
          <a:p>
            <a:fld id="{88B655B2-491E-45D7-9A47-B82FD20E36D1}" type="datetimeFigureOut">
              <a:rPr lang="en-US" smtClean="0"/>
              <a:t>2/18/2015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659"/>
            <a:ext cx="3038145" cy="464205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734" y="8830659"/>
            <a:ext cx="3038145" cy="464205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r">
              <a:defRPr sz="1200"/>
            </a:lvl1pPr>
          </a:lstStyle>
          <a:p>
            <a:fld id="{682BD7F2-8C94-4EB9-9682-318428D5E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9126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5138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9" y="0"/>
            <a:ext cx="3038475" cy="465138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r">
              <a:defRPr sz="1200"/>
            </a:lvl1pPr>
          </a:lstStyle>
          <a:p>
            <a:fld id="{995A6ABC-7414-457B-9A5E-3511896A4527}" type="datetimeFigureOut">
              <a:rPr lang="en-US" smtClean="0"/>
              <a:t>2/18/2015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7" tIns="45713" rIns="91427" bIns="4571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6" y="4416426"/>
            <a:ext cx="5607050" cy="4183063"/>
          </a:xfrm>
          <a:prstGeom prst="rect">
            <a:avLst/>
          </a:prstGeom>
        </p:spPr>
        <p:txBody>
          <a:bodyPr vert="horz" lIns="91427" tIns="45713" rIns="91427" bIns="4571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675"/>
            <a:ext cx="3038475" cy="465138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9" y="8829675"/>
            <a:ext cx="3038475" cy="465138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r">
              <a:defRPr sz="1200"/>
            </a:lvl1pPr>
          </a:lstStyle>
          <a:p>
            <a:fld id="{C06E1C6A-1DED-4DFA-BEBD-9E2F2E2A8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778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HA_PPT_Templates_3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609600" y="6491288"/>
            <a:ext cx="35814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800" dirty="0" smtClean="0">
                <a:solidFill>
                  <a:prstClr val="white"/>
                </a:solidFill>
              </a:rPr>
              <a:t>© 2015 by the Catholic Health Association of the United States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800"/>
            <a:ext cx="6400800" cy="68579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7772400" cy="4343400"/>
          </a:xfrm>
        </p:spPr>
        <p:txBody>
          <a:bodyPr/>
          <a:lstStyle>
            <a:lvl1pPr marL="0" indent="0" algn="l">
              <a:buNone/>
              <a:defRPr sz="28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FED60E-3763-4880-8EE7-B09F9F78751F}" type="datetime4">
              <a:rPr lang="en-US"/>
              <a:pPr>
                <a:defRPr/>
              </a:pPr>
              <a:t>February 18, 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EB353-1904-4A82-8A85-D4D4AA0F3C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51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245D55-C14D-4E24-9F24-C80106C9874C}" type="datetime4">
              <a:rPr lang="en-US"/>
              <a:pPr>
                <a:defRPr/>
              </a:pPr>
              <a:t>February 18, 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Title can go here, Arial italic 16 </a:t>
            </a:r>
            <a:r>
              <a:rPr lang="en-US" err="1">
                <a:solidFill>
                  <a:prstClr val="white"/>
                </a:solidFill>
              </a:rPr>
              <a:t>pt</a:t>
            </a:r>
            <a:r>
              <a:rPr lang="en-US">
                <a:solidFill>
                  <a:prstClr val="white"/>
                </a:solidFill>
              </a:rPr>
              <a:t> white</a:t>
            </a:r>
            <a:endParaRPr lang="en-US" i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0661B0-FD06-4E81-977D-08F10A9B19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164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67D1C-2201-4B6A-BD33-4C6023B43EEF}" type="datetimeFigureOut">
              <a:rPr lang="en-US" smtClean="0"/>
              <a:t>2/18/2015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A0C14-8866-48AE-8DB7-4F4AC9DA5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517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371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0574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491288"/>
            <a:ext cx="1905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C8B5183-0F95-42EB-AAF6-66CE82412A44}" type="datetime4">
              <a:rPr lang="en-US"/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February 18, 2015</a:t>
            </a:fld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5800" y="0"/>
            <a:ext cx="6477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600" i="1">
                <a:solidFill>
                  <a:schemeClr val="bg1"/>
                </a:solidFill>
                <a:latin typeface="Arial" charset="0"/>
                <a:ea typeface="ヒラギノ角ゴ Pro W3" charset="0"/>
                <a:cs typeface="Geneva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Title can go here, Arial italic 16 </a:t>
            </a:r>
            <a:r>
              <a:rPr lang="en-US" dirty="0" err="1">
                <a:solidFill>
                  <a:prstClr val="white"/>
                </a:solidFill>
              </a:rPr>
              <a:t>pt</a:t>
            </a:r>
            <a:r>
              <a:rPr lang="en-US" dirty="0">
                <a:solidFill>
                  <a:prstClr val="white"/>
                </a:solidFill>
              </a:rPr>
              <a:t> white</a:t>
            </a:r>
            <a:endParaRPr lang="en-US" i="0" dirty="0">
              <a:solidFill>
                <a:prstClr val="black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2000" y="6491288"/>
            <a:ext cx="381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B9AFB9C-A665-4D3A-AFFC-92EDBA894D9D}" type="slidenum">
              <a:rPr lang="en-US"/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  <p:sp>
        <p:nvSpPr>
          <p:cNvPr id="1031" name="Text Box 8"/>
          <p:cNvSpPr txBox="1">
            <a:spLocks noChangeArrowheads="1"/>
          </p:cNvSpPr>
          <p:nvPr userDrawn="1"/>
        </p:nvSpPr>
        <p:spPr bwMode="auto">
          <a:xfrm>
            <a:off x="685800" y="2514600"/>
            <a:ext cx="7772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032" name="Text Box 9"/>
          <p:cNvSpPr txBox="1">
            <a:spLocks noChangeArrowheads="1"/>
          </p:cNvSpPr>
          <p:nvPr userDrawn="1"/>
        </p:nvSpPr>
        <p:spPr bwMode="auto">
          <a:xfrm>
            <a:off x="609600" y="6491288"/>
            <a:ext cx="35814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800" dirty="0" smtClean="0">
                <a:solidFill>
                  <a:prstClr val="white"/>
                </a:solidFill>
              </a:rPr>
              <a:t>© 2015 by the Catholic Health Association of the United States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ヒラギノ角ゴ Pro W3" charset="0"/>
          <a:cs typeface="Geneva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ヒラギノ角ゴ Pro W3" charset="0"/>
          <a:cs typeface="Geneva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ヒラギノ角ゴ Pro W3" charset="0"/>
          <a:cs typeface="Geneva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ヒラギノ角ゴ Pro W3" charset="0"/>
          <a:cs typeface="Geneva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ヒラギノ角ゴ Pro W3" charset="0"/>
          <a:cs typeface="Genev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ヒラギノ角ゴ Pro W3" charset="0"/>
          <a:cs typeface="Genev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ヒラギノ角ゴ Pro W3" charset="0"/>
          <a:cs typeface="Genev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ヒラギノ角ゴ Pro W3" charset="0"/>
          <a:cs typeface="Genev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Geneva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Geneva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Geneva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Geneva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Geneva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371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0574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491288"/>
            <a:ext cx="1905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C8B5183-0F95-42EB-AAF6-66CE82412A44}" type="datetime4">
              <a:rPr lang="en-US"/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February 18, 2015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5800" y="0"/>
            <a:ext cx="6477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600" i="1">
                <a:solidFill>
                  <a:schemeClr val="bg1"/>
                </a:solidFill>
                <a:latin typeface="Arial" charset="0"/>
                <a:ea typeface="ヒラギノ角ゴ Pro W3" charset="0"/>
                <a:cs typeface="Geneva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prstClr val="white"/>
                </a:solidFill>
              </a:rPr>
              <a:t>Title can go here, Arial italic 16 </a:t>
            </a:r>
            <a:r>
              <a:rPr lang="en-US" err="1">
                <a:solidFill>
                  <a:prstClr val="white"/>
                </a:solidFill>
              </a:rPr>
              <a:t>pt</a:t>
            </a:r>
            <a:r>
              <a:rPr lang="en-US">
                <a:solidFill>
                  <a:prstClr val="white"/>
                </a:solidFill>
              </a:rPr>
              <a:t> white</a:t>
            </a:r>
            <a:endParaRPr lang="en-US" i="0">
              <a:solidFill>
                <a:prstClr val="black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2000" y="6491288"/>
            <a:ext cx="381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B9AFB9C-A665-4D3A-AFFC-92EDBA894D9D}" type="slidenum">
              <a:rPr lang="en-US"/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  <p:sp>
        <p:nvSpPr>
          <p:cNvPr id="1031" name="Text Box 8"/>
          <p:cNvSpPr txBox="1">
            <a:spLocks noChangeArrowheads="1"/>
          </p:cNvSpPr>
          <p:nvPr userDrawn="1"/>
        </p:nvSpPr>
        <p:spPr bwMode="auto">
          <a:xfrm>
            <a:off x="685800" y="2514600"/>
            <a:ext cx="7772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032" name="Text Box 9"/>
          <p:cNvSpPr txBox="1">
            <a:spLocks noChangeArrowheads="1"/>
          </p:cNvSpPr>
          <p:nvPr userDrawn="1"/>
        </p:nvSpPr>
        <p:spPr bwMode="auto">
          <a:xfrm>
            <a:off x="609600" y="6491288"/>
            <a:ext cx="35814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800" dirty="0" smtClean="0">
                <a:solidFill>
                  <a:prstClr val="white"/>
                </a:solidFill>
              </a:rPr>
              <a:t>© 2015 by the Catholic Health Association of the United States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ヒラギノ角ゴ Pro W3" charset="0"/>
          <a:cs typeface="Geneva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ヒラギノ角ゴ Pro W3" charset="0"/>
          <a:cs typeface="Geneva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ヒラギノ角ゴ Pro W3" charset="0"/>
          <a:cs typeface="Geneva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ヒラギノ角ゴ Pro W3" charset="0"/>
          <a:cs typeface="Geneva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ヒラギノ角ゴ Pro W3" charset="0"/>
          <a:cs typeface="Genev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ヒラギノ角ゴ Pro W3" charset="0"/>
          <a:cs typeface="Genev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ヒラギノ角ゴ Pro W3" charset="0"/>
          <a:cs typeface="Genev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ヒラギノ角ゴ Pro W3" charset="0"/>
          <a:cs typeface="Genev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Geneva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Geneva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Geneva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Geneva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Geneva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1828800"/>
            <a:ext cx="8229600" cy="4648200"/>
          </a:xfrm>
        </p:spPr>
        <p:txBody>
          <a:bodyPr/>
          <a:lstStyle/>
          <a:p>
            <a:pPr algn="ctr" eaLnBrk="1" hangingPunct="1"/>
            <a:r>
              <a:rPr lang="en-US" sz="3400" b="1" dirty="0" smtClean="0"/>
              <a:t>Community Benefit and Community Health Needs Assessments</a:t>
            </a:r>
          </a:p>
          <a:p>
            <a:pPr algn="ctr" eaLnBrk="1" hangingPunct="1"/>
            <a:endParaRPr lang="en-US" sz="3400" b="1" dirty="0"/>
          </a:p>
          <a:p>
            <a:pPr algn="ctr"/>
            <a:r>
              <a:rPr lang="en-US" dirty="0" smtClean="0"/>
              <a:t>National </a:t>
            </a:r>
            <a:r>
              <a:rPr lang="en-US" dirty="0"/>
              <a:t>Association of Counties (</a:t>
            </a:r>
            <a:r>
              <a:rPr lang="en-US" dirty="0" err="1"/>
              <a:t>NACo</a:t>
            </a:r>
            <a:r>
              <a:rPr lang="en-US" dirty="0"/>
              <a:t>)  </a:t>
            </a:r>
          </a:p>
          <a:p>
            <a:pPr algn="ctr" eaLnBrk="1" hangingPunct="1"/>
            <a:r>
              <a:rPr lang="en-US" dirty="0" smtClean="0"/>
              <a:t> February 22, 2015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 eaLnBrk="1" hangingPunct="1"/>
            <a:endParaRPr lang="en-US" sz="1600" dirty="0" smtClean="0"/>
          </a:p>
          <a:p>
            <a:pPr algn="ctr" eaLnBrk="1" hangingPunct="1"/>
            <a:r>
              <a:rPr lang="en-US" sz="1600" b="1" dirty="0" smtClean="0"/>
              <a:t>Julie Trocchio</a:t>
            </a:r>
            <a:br>
              <a:rPr lang="en-US" sz="1600" b="1" dirty="0" smtClean="0"/>
            </a:br>
            <a:r>
              <a:rPr lang="en-US" sz="1600" b="1" dirty="0" smtClean="0"/>
              <a:t>Senior Director, Community Benefit and Continuing Care</a:t>
            </a:r>
            <a:br>
              <a:rPr lang="en-US" sz="1600" b="1" dirty="0" smtClean="0"/>
            </a:br>
            <a:r>
              <a:rPr lang="en-US" sz="1600" b="1" dirty="0" smtClean="0"/>
              <a:t>Catholic Health Association</a:t>
            </a:r>
            <a:endParaRPr lang="en-US" sz="4000" b="1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B855B72-6D9E-4A2B-9473-385C630E8D2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9575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DEEA3-A6BA-44DA-AE93-FBA09AA7F55F}" type="datetime1">
              <a:rPr lang="en-US" smtClean="0"/>
              <a:t>2/18/2015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A0C14-8866-48AE-8DB7-4F4AC9DA5690}" type="slidenum">
              <a:rPr lang="en-US" smtClean="0"/>
              <a:t>10</a:t>
            </a:fld>
            <a:endParaRPr lang="en-US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71732" y="2362200"/>
            <a:ext cx="4572000" cy="323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dirty="0">
                <a:solidFill>
                  <a:srgbClr val="000000"/>
                </a:solidFill>
                <a:latin typeface="+mn-lt"/>
                <a:ea typeface="Geneva" pitchFamily="1" charset="-128"/>
                <a:cs typeface="Arial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+mn-lt"/>
                <a:ea typeface="Geneva" pitchFamily="1" charset="-128"/>
                <a:cs typeface="Arial" charset="0"/>
              </a:rPr>
              <a:t>Building a </a:t>
            </a:r>
            <a:r>
              <a:rPr lang="en-US" sz="2000" dirty="0">
                <a:solidFill>
                  <a:srgbClr val="000000"/>
                </a:solidFill>
                <a:ea typeface="Geneva" pitchFamily="1" charset="-128"/>
                <a:cs typeface="Arial" charset="0"/>
              </a:rPr>
              <a:t>S</a:t>
            </a:r>
            <a:r>
              <a:rPr lang="en-US" sz="2000" dirty="0" smtClean="0">
                <a:solidFill>
                  <a:srgbClr val="000000"/>
                </a:solidFill>
                <a:latin typeface="+mn-lt"/>
                <a:ea typeface="Geneva" pitchFamily="1" charset="-128"/>
                <a:cs typeface="Arial" charset="0"/>
              </a:rPr>
              <a:t>ustainable </a:t>
            </a:r>
            <a:r>
              <a:rPr lang="en-US" sz="2000" dirty="0">
                <a:solidFill>
                  <a:srgbClr val="000000"/>
                </a:solidFill>
                <a:ea typeface="Geneva" pitchFamily="1" charset="-128"/>
                <a:cs typeface="Arial" charset="0"/>
              </a:rPr>
              <a:t>I</a:t>
            </a:r>
            <a:r>
              <a:rPr lang="en-US" sz="2000" dirty="0" smtClean="0">
                <a:solidFill>
                  <a:srgbClr val="000000"/>
                </a:solidFill>
                <a:latin typeface="+mn-lt"/>
                <a:ea typeface="Geneva" pitchFamily="1" charset="-128"/>
                <a:cs typeface="Arial" charset="0"/>
              </a:rPr>
              <a:t>nfrastructure</a:t>
            </a:r>
            <a:endParaRPr lang="en-US" sz="2000" dirty="0">
              <a:solidFill>
                <a:srgbClr val="000000"/>
              </a:solidFill>
              <a:latin typeface="+mn-lt"/>
              <a:ea typeface="Geneva" pitchFamily="1" charset="-128"/>
              <a:cs typeface="Arial" charset="0"/>
            </a:endParaRPr>
          </a:p>
          <a:p>
            <a:pPr eaLnBrk="0" hangingPunct="0">
              <a:spcBef>
                <a:spcPct val="5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dirty="0">
                <a:solidFill>
                  <a:srgbClr val="000000"/>
                </a:solidFill>
                <a:latin typeface="+mn-lt"/>
                <a:ea typeface="Geneva" pitchFamily="1" charset="-128"/>
                <a:cs typeface="Arial" charset="0"/>
              </a:rPr>
              <a:t>  Assessing </a:t>
            </a:r>
            <a:r>
              <a:rPr lang="en-US" sz="2000" dirty="0" smtClean="0">
                <a:solidFill>
                  <a:srgbClr val="000000"/>
                </a:solidFill>
                <a:ea typeface="Geneva" pitchFamily="1" charset="-128"/>
                <a:cs typeface="Arial" charset="0"/>
              </a:rPr>
              <a:t>N</a:t>
            </a:r>
            <a:r>
              <a:rPr lang="en-US" sz="2000" dirty="0" smtClean="0">
                <a:solidFill>
                  <a:srgbClr val="000000"/>
                </a:solidFill>
                <a:latin typeface="+mn-lt"/>
                <a:ea typeface="Geneva" pitchFamily="1" charset="-128"/>
                <a:cs typeface="Arial" charset="0"/>
              </a:rPr>
              <a:t>eed</a:t>
            </a:r>
            <a:endParaRPr lang="en-US" sz="2000" dirty="0">
              <a:solidFill>
                <a:srgbClr val="000000"/>
              </a:solidFill>
              <a:latin typeface="+mn-lt"/>
              <a:ea typeface="Geneva" pitchFamily="1" charset="-128"/>
              <a:cs typeface="Arial" charset="0"/>
            </a:endParaRPr>
          </a:p>
          <a:p>
            <a:pPr eaLnBrk="0" hangingPunct="0"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en-US" sz="2000" dirty="0">
                <a:solidFill>
                  <a:srgbClr val="000000"/>
                </a:solidFill>
                <a:latin typeface="+mn-lt"/>
                <a:ea typeface="Geneva" pitchFamily="1" charset="-128"/>
                <a:cs typeface="Arial" charset="0"/>
              </a:rPr>
              <a:t>  Planning</a:t>
            </a:r>
          </a:p>
          <a:p>
            <a:pPr eaLnBrk="0" hangingPunct="0"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en-US" sz="2000" dirty="0">
                <a:solidFill>
                  <a:srgbClr val="000000"/>
                </a:solidFill>
                <a:latin typeface="+mn-lt"/>
                <a:ea typeface="Geneva" pitchFamily="1" charset="-128"/>
                <a:cs typeface="Arial" charset="0"/>
              </a:rPr>
              <a:t>  Evaluating</a:t>
            </a:r>
          </a:p>
          <a:p>
            <a:pPr eaLnBrk="0" hangingPunct="0"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en-US" sz="2000" dirty="0">
                <a:solidFill>
                  <a:srgbClr val="000000"/>
                </a:solidFill>
                <a:latin typeface="+mn-lt"/>
                <a:ea typeface="Geneva" pitchFamily="1" charset="-128"/>
                <a:cs typeface="Arial" charset="0"/>
              </a:rPr>
              <a:t>  Communicating</a:t>
            </a:r>
          </a:p>
          <a:p>
            <a:pPr eaLnBrk="0" hangingPunct="0"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en-US" sz="2000" dirty="0">
                <a:solidFill>
                  <a:srgbClr val="000000"/>
                </a:solidFill>
                <a:latin typeface="+mn-lt"/>
                <a:ea typeface="Geneva" pitchFamily="1" charset="-128"/>
                <a:cs typeface="Arial" charset="0"/>
              </a:rPr>
              <a:t>  Determining </a:t>
            </a:r>
            <a:r>
              <a:rPr lang="en-US" sz="2000" dirty="0">
                <a:solidFill>
                  <a:srgbClr val="000000"/>
                </a:solidFill>
                <a:ea typeface="Geneva" pitchFamily="1" charset="-128"/>
                <a:cs typeface="Arial" charset="0"/>
              </a:rPr>
              <a:t>W</a:t>
            </a:r>
            <a:r>
              <a:rPr lang="en-US" sz="2000" dirty="0" smtClean="0">
                <a:solidFill>
                  <a:srgbClr val="000000"/>
                </a:solidFill>
                <a:latin typeface="+mn-lt"/>
                <a:ea typeface="Geneva" pitchFamily="1" charset="-128"/>
                <a:cs typeface="Arial" charset="0"/>
              </a:rPr>
              <a:t>hat </a:t>
            </a:r>
            <a:r>
              <a:rPr lang="en-US" sz="2000" dirty="0">
                <a:solidFill>
                  <a:srgbClr val="000000"/>
                </a:solidFill>
                <a:ea typeface="Geneva" pitchFamily="1" charset="-128"/>
                <a:cs typeface="Arial" charset="0"/>
              </a:rPr>
              <a:t>C</a:t>
            </a:r>
            <a:r>
              <a:rPr lang="en-US" sz="2000" dirty="0" smtClean="0">
                <a:solidFill>
                  <a:srgbClr val="000000"/>
                </a:solidFill>
                <a:latin typeface="+mn-lt"/>
                <a:ea typeface="Geneva" pitchFamily="1" charset="-128"/>
                <a:cs typeface="Arial" charset="0"/>
              </a:rPr>
              <a:t>ounts</a:t>
            </a:r>
            <a:endParaRPr lang="en-US" sz="2000" dirty="0">
              <a:solidFill>
                <a:srgbClr val="000000"/>
              </a:solidFill>
              <a:latin typeface="+mn-lt"/>
              <a:ea typeface="Geneva" pitchFamily="1" charset="-128"/>
              <a:cs typeface="Arial" charset="0"/>
            </a:endParaRPr>
          </a:p>
          <a:p>
            <a:pPr eaLnBrk="0" hangingPunct="0"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en-US" sz="2000" dirty="0">
                <a:solidFill>
                  <a:srgbClr val="000000"/>
                </a:solidFill>
                <a:latin typeface="+mn-lt"/>
                <a:ea typeface="Geneva" pitchFamily="1" charset="-128"/>
                <a:cs typeface="Arial" charset="0"/>
              </a:rPr>
              <a:t>  Accounting for </a:t>
            </a:r>
            <a:r>
              <a:rPr lang="en-US" sz="2000" dirty="0">
                <a:solidFill>
                  <a:srgbClr val="000000"/>
                </a:solidFill>
                <a:ea typeface="Geneva" pitchFamily="1" charset="-128"/>
                <a:cs typeface="Arial" charset="0"/>
              </a:rPr>
              <a:t>C</a:t>
            </a:r>
            <a:r>
              <a:rPr lang="en-US" sz="2000" dirty="0" smtClean="0">
                <a:solidFill>
                  <a:srgbClr val="000000"/>
                </a:solidFill>
                <a:latin typeface="+mn-lt"/>
                <a:ea typeface="Geneva" pitchFamily="1" charset="-128"/>
                <a:cs typeface="Arial" charset="0"/>
              </a:rPr>
              <a:t>osts</a:t>
            </a:r>
            <a:endParaRPr lang="en-US" sz="2000" dirty="0">
              <a:solidFill>
                <a:srgbClr val="000000"/>
              </a:solidFill>
              <a:latin typeface="+mn-lt"/>
              <a:ea typeface="Geneva" pitchFamily="1" charset="-128"/>
              <a:cs typeface="Arial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529087" y="1549400"/>
            <a:ext cx="3581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altLang="en-US" sz="3200" b="1" dirty="0">
                <a:latin typeface="+mj-lt"/>
                <a:ea typeface="Geneva" pitchFamily="1" charset="-128"/>
                <a:cs typeface="Arial" charset="0"/>
              </a:rPr>
              <a:t>The Process</a:t>
            </a:r>
          </a:p>
        </p:txBody>
      </p:sp>
      <p:pic>
        <p:nvPicPr>
          <p:cNvPr id="7" name="Picture 5" descr="2012_CBGuideCov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011" y="1143000"/>
            <a:ext cx="4013200" cy="5257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27569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8CB9D-3A6D-4469-8E26-51168C2CE946}" type="datetime1">
              <a:rPr lang="en-US" smtClean="0"/>
              <a:t>2/18/2015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A0C14-8866-48AE-8DB7-4F4AC9DA5690}" type="slidenum">
              <a:rPr lang="en-US" smtClean="0"/>
              <a:t>11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1143000"/>
            <a:ext cx="8229600" cy="6096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ヒラギノ角ゴ Pro W3" charset="0"/>
                <a:cs typeface="Geneva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ヒラギノ角ゴ Pro W3" charset="0"/>
                <a:cs typeface="Geneva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ヒラギノ角ゴ Pro W3" charset="0"/>
                <a:cs typeface="Geneva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ヒラギノ角ゴ Pro W3" charset="0"/>
                <a:cs typeface="Geneva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ヒラギノ角ゴ Pro W3" charset="0"/>
                <a:cs typeface="Geneva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ヒラギノ角ゴ Pro W3" charset="0"/>
                <a:cs typeface="Geneva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ヒラギノ角ゴ Pro W3" charset="0"/>
                <a:cs typeface="Geneva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ヒラギノ角ゴ Pro W3" charset="0"/>
                <a:cs typeface="Geneva" charset="0"/>
              </a:defRPr>
            </a:lvl9pPr>
          </a:lstStyle>
          <a:p>
            <a:pPr algn="ctr" eaLnBrk="1" hangingPunct="1"/>
            <a:r>
              <a:rPr lang="en-US" sz="3200" b="1" kern="0" dirty="0" smtClean="0"/>
              <a:t>Questions Raised By Congress</a:t>
            </a:r>
            <a:endParaRPr lang="en-US" sz="3200" b="1" kern="0" dirty="0" smtClean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01128" y="1905000"/>
            <a:ext cx="8229600" cy="42672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200"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9pPr>
          </a:lstStyle>
          <a:p>
            <a:pPr eaLnBrk="1" hangingPunct="1"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2800" kern="0" dirty="0" smtClean="0"/>
              <a:t>Should the playing field be leveled for not-for-profit and for-profit healthcare?</a:t>
            </a:r>
          </a:p>
          <a:p>
            <a:pPr eaLnBrk="1" hangingPunct="1"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2800" kern="0" dirty="0" smtClean="0"/>
              <a:t>Are hospitals sufficiently charitable?</a:t>
            </a:r>
          </a:p>
          <a:p>
            <a:pPr eaLnBrk="1" hangingPunct="1"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2800" kern="0" dirty="0" smtClean="0"/>
              <a:t>Is the community benefit standard for tax-exemption adequate?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sz="2800" kern="0" dirty="0" smtClean="0"/>
              <a:t>Should the revenue ruling for hospital tax-exemption be changed?</a:t>
            </a:r>
            <a:endParaRPr lang="en-US" sz="2800" kern="0" dirty="0" smtClean="0"/>
          </a:p>
        </p:txBody>
      </p:sp>
    </p:spTree>
    <p:extLst>
      <p:ext uri="{BB962C8B-B14F-4D97-AF65-F5344CB8AC3E}">
        <p14:creationId xmlns:p14="http://schemas.microsoft.com/office/powerpoint/2010/main" val="15885636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83443-3984-455E-9B1E-B94F3358D3DA}" type="datetime1">
              <a:rPr lang="en-US" smtClean="0"/>
              <a:t>2/18/2015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A0C14-8866-48AE-8DB7-4F4AC9DA5690}" type="slidenum">
              <a:rPr lang="en-US" smtClean="0"/>
              <a:t>12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9600" y="1295400"/>
            <a:ext cx="7772400" cy="6858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ヒラギノ角ゴ Pro W3" charset="0"/>
                <a:cs typeface="Geneva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ヒラギノ角ゴ Pro W3" charset="0"/>
                <a:cs typeface="Geneva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ヒラギノ角ゴ Pro W3" charset="0"/>
                <a:cs typeface="Geneva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ヒラギノ角ゴ Pro W3" charset="0"/>
                <a:cs typeface="Geneva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ヒラギノ角ゴ Pro W3" charset="0"/>
                <a:cs typeface="Geneva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ヒラギノ角ゴ Pro W3" charset="0"/>
                <a:cs typeface="Geneva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ヒラギノ角ゴ Pro W3" charset="0"/>
                <a:cs typeface="Geneva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ヒラギノ角ゴ Pro W3" charset="0"/>
                <a:cs typeface="Geneva" charset="0"/>
              </a:defRPr>
            </a:lvl9pPr>
          </a:lstStyle>
          <a:p>
            <a:pPr algn="ctr" eaLnBrk="1" hangingPunct="1"/>
            <a:r>
              <a:rPr lang="en-US" sz="3200" b="1" kern="0" dirty="0" smtClean="0"/>
              <a:t>Affordable Care Act </a:t>
            </a:r>
            <a:endParaRPr lang="en-US" sz="3200" b="1" kern="0" dirty="0" smtClean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46340" y="2133600"/>
            <a:ext cx="8229600" cy="39624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200"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9pPr>
          </a:lstStyle>
          <a:p>
            <a:pPr eaLnBrk="1" hangingPunct="1"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2800" kern="0" dirty="0" smtClean="0"/>
              <a:t>Community health need assessment</a:t>
            </a:r>
          </a:p>
          <a:p>
            <a:pPr eaLnBrk="1" hangingPunct="1"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2800" kern="0" dirty="0" smtClean="0"/>
              <a:t>Implementation strategy</a:t>
            </a:r>
          </a:p>
          <a:p>
            <a:pPr eaLnBrk="1" hangingPunct="1"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2800" kern="0" dirty="0" smtClean="0"/>
              <a:t>Financial assistance</a:t>
            </a:r>
          </a:p>
          <a:p>
            <a:pPr eaLnBrk="1" hangingPunct="1"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2800" kern="0" dirty="0" smtClean="0"/>
              <a:t>Charges</a:t>
            </a:r>
          </a:p>
          <a:p>
            <a:pPr eaLnBrk="1" hangingPunct="1"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2800" kern="0" dirty="0" smtClean="0"/>
              <a:t>Billing/collections</a:t>
            </a:r>
          </a:p>
          <a:p>
            <a:pPr eaLnBrk="1" hangingPunct="1"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2800" kern="0" dirty="0" smtClean="0"/>
              <a:t>Reporting</a:t>
            </a:r>
            <a:endParaRPr lang="en-US" sz="2800" kern="0" dirty="0" smtClean="0"/>
          </a:p>
        </p:txBody>
      </p:sp>
    </p:spTree>
    <p:extLst>
      <p:ext uri="{BB962C8B-B14F-4D97-AF65-F5344CB8AC3E}">
        <p14:creationId xmlns:p14="http://schemas.microsoft.com/office/powerpoint/2010/main" val="24761633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892F8-24E1-4AF2-AC55-DA7891CFCC7A}" type="datetime1">
              <a:rPr lang="en-US" smtClean="0"/>
              <a:t>2/18/2015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A0C14-8866-48AE-8DB7-4F4AC9DA5690}" type="slidenum">
              <a:rPr lang="en-US" smtClean="0"/>
              <a:t>13</a:t>
            </a:fld>
            <a:endParaRPr lang="en-US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85800" y="2895600"/>
            <a:ext cx="7772400" cy="2819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200"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9pPr>
          </a:lstStyle>
          <a:p>
            <a:pPr eaLnBrk="1" hangingPunct="1">
              <a:lnSpc>
                <a:spcPct val="80000"/>
              </a:lnSpc>
              <a:spcAft>
                <a:spcPts val="1200"/>
              </a:spcAft>
              <a:buFontTx/>
              <a:buNone/>
            </a:pPr>
            <a:r>
              <a:rPr lang="en-US" sz="2800" b="1" kern="0" dirty="0" smtClean="0"/>
              <a:t>Overview of IRC 501(r)</a:t>
            </a:r>
            <a:endParaRPr lang="en-US" sz="2800" kern="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800" kern="0" dirty="0" smtClean="0"/>
              <a:t>New Penalties</a:t>
            </a:r>
          </a:p>
          <a:p>
            <a:pPr lvl="1" eaLnBrk="1" hangingPunct="1">
              <a:lnSpc>
                <a:spcPct val="80000"/>
              </a:lnSpc>
              <a:spcAft>
                <a:spcPts val="1200"/>
              </a:spcAft>
            </a:pPr>
            <a:r>
              <a:rPr lang="en-US" kern="0" dirty="0" smtClean="0"/>
              <a:t>$50,000 excise tax </a:t>
            </a:r>
          </a:p>
          <a:p>
            <a:pPr lvl="1" eaLnBrk="1" hangingPunct="1">
              <a:lnSpc>
                <a:spcPct val="80000"/>
              </a:lnSpc>
            </a:pPr>
            <a:r>
              <a:rPr lang="en-US" kern="0" dirty="0" smtClean="0"/>
              <a:t>Potential loss of Section 501(c)(3) status with respect to any noncompliant facility</a:t>
            </a:r>
          </a:p>
          <a:p>
            <a:pPr marL="1828800" lvl="4" indent="0" eaLnBrk="1" hangingPunct="1">
              <a:buFontTx/>
              <a:buNone/>
            </a:pPr>
            <a:endParaRPr lang="en-US" sz="2800" kern="0" dirty="0" smtClean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137160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ヒラギノ角ゴ Pro W3" charset="0"/>
                <a:cs typeface="Geneva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ヒラギノ角ゴ Pro W3" charset="0"/>
                <a:cs typeface="Geneva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ヒラギノ角ゴ Pro W3" charset="0"/>
                <a:cs typeface="Geneva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ヒラギノ角ゴ Pro W3" charset="0"/>
                <a:cs typeface="Geneva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ヒラギノ角ゴ Pro W3" charset="0"/>
                <a:cs typeface="Geneva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ヒラギノ角ゴ Pro W3" charset="0"/>
                <a:cs typeface="Geneva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ヒラギノ角ゴ Pro W3" charset="0"/>
                <a:cs typeface="Geneva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ヒラギノ角ゴ Pro W3" charset="0"/>
                <a:cs typeface="Geneva" charset="0"/>
              </a:defRPr>
            </a:lvl9pPr>
          </a:lstStyle>
          <a:p>
            <a:pPr algn="ctr"/>
            <a:r>
              <a:rPr lang="en-US" sz="3200" b="1" kern="0" dirty="0" smtClean="0"/>
              <a:t>Meeting New Requirements for Tax-Exempt Hospitals</a:t>
            </a:r>
            <a:endParaRPr lang="en-US" sz="3200" b="1" kern="0" dirty="0"/>
          </a:p>
        </p:txBody>
      </p:sp>
    </p:spTree>
    <p:extLst>
      <p:ext uri="{BB962C8B-B14F-4D97-AF65-F5344CB8AC3E}">
        <p14:creationId xmlns:p14="http://schemas.microsoft.com/office/powerpoint/2010/main" val="30207677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DE6FA-5CFA-4F80-84FF-ED421F37381B}" type="datetime1">
              <a:rPr lang="en-US" smtClean="0"/>
              <a:t>2/18/2015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A0C14-8866-48AE-8DB7-4F4AC9DA5690}" type="slidenum">
              <a:rPr lang="en-US" smtClean="0"/>
              <a:t>14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28600" y="1066800"/>
            <a:ext cx="8229600" cy="68580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ヒラギノ角ゴ Pro W3" charset="0"/>
                <a:cs typeface="Geneva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ヒラギノ角ゴ Pro W3" charset="0"/>
                <a:cs typeface="Geneva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ヒラギノ角ゴ Pro W3" charset="0"/>
                <a:cs typeface="Geneva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ヒラギノ角ゴ Pro W3" charset="0"/>
                <a:cs typeface="Geneva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ヒラギノ角ゴ Pro W3" charset="0"/>
                <a:cs typeface="Geneva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ヒラギノ角ゴ Pro W3" charset="0"/>
                <a:cs typeface="Geneva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ヒラギノ角ゴ Pro W3" charset="0"/>
                <a:cs typeface="Geneva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ヒラギノ角ゴ Pro W3" charset="0"/>
                <a:cs typeface="Geneva" charset="0"/>
              </a:defRPr>
            </a:lvl9pPr>
          </a:lstStyle>
          <a:p>
            <a:pPr algn="ctr" eaLnBrk="1" hangingPunct="1"/>
            <a:r>
              <a:rPr lang="en-US" altLang="en-US" sz="2800" b="1" kern="0" dirty="0" smtClean="0"/>
              <a:t>IRS: How is a Community Health Needs Assessment Conducted?</a:t>
            </a:r>
            <a:endParaRPr lang="en-US" altLang="en-US" sz="2800" b="1" kern="0" dirty="0" smtClean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33400" y="2133600"/>
            <a:ext cx="8229600" cy="4038600"/>
          </a:xfrm>
          <a:prstGeom prst="rect">
            <a:avLst/>
          </a:prstGeom>
        </p:spPr>
        <p:txBody>
          <a:bodyPr rtlCol="0">
            <a:normAutofit fontScale="92500"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200"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9pPr>
          </a:lstStyle>
          <a:p>
            <a:pPr eaLnBrk="1" fontAlgn="auto" hangingPunct="1">
              <a:spcAft>
                <a:spcPts val="1200"/>
              </a:spcAft>
              <a:buFont typeface="Wingdings" pitchFamily="2" charset="2"/>
              <a:buChar char="§"/>
              <a:defRPr/>
            </a:pPr>
            <a:r>
              <a:rPr lang="en-US" sz="2400" kern="0" dirty="0" smtClean="0"/>
              <a:t>Identify and prioritize significant health needs of the community served by the hospital</a:t>
            </a:r>
          </a:p>
          <a:p>
            <a:pPr eaLnBrk="1" fontAlgn="auto" hangingPunct="1">
              <a:spcAft>
                <a:spcPts val="1200"/>
              </a:spcAft>
              <a:buFont typeface="Wingdings" pitchFamily="2" charset="2"/>
              <a:buChar char="§"/>
              <a:defRPr/>
            </a:pPr>
            <a:r>
              <a:rPr lang="en-US" sz="2400" kern="0" dirty="0" smtClean="0"/>
              <a:t>May be conducted in collaboration or jointly with others</a:t>
            </a:r>
          </a:p>
          <a:p>
            <a:pPr eaLnBrk="1" fontAlgn="auto" hangingPunct="1">
              <a:spcAft>
                <a:spcPts val="1200"/>
              </a:spcAft>
              <a:buFont typeface="Wingdings" pitchFamily="2" charset="2"/>
              <a:buChar char="§"/>
              <a:defRPr/>
            </a:pPr>
            <a:r>
              <a:rPr lang="en-US" sz="2400" kern="0" dirty="0" smtClean="0"/>
              <a:t>Must solicit and take into account input from persons who represent the broad interests of the community served including those with special knowledge of or expertise in public health</a:t>
            </a:r>
          </a:p>
          <a:p>
            <a:pPr eaLnBrk="1" fontAlgn="auto" hangingPunct="1">
              <a:spcAft>
                <a:spcPts val="1200"/>
              </a:spcAft>
              <a:buFont typeface="Wingdings" pitchFamily="2" charset="2"/>
              <a:buChar char="§"/>
              <a:defRPr/>
            </a:pPr>
            <a:r>
              <a:rPr lang="en-US" sz="2400" kern="0" dirty="0" smtClean="0"/>
              <a:t>Written report must adopted by authorized body</a:t>
            </a:r>
          </a:p>
          <a:p>
            <a:pPr eaLnBrk="1" fontAlgn="auto" hangingPunct="1">
              <a:spcAft>
                <a:spcPts val="1200"/>
              </a:spcAft>
              <a:buFont typeface="Wingdings" pitchFamily="2" charset="2"/>
              <a:buChar char="§"/>
              <a:defRPr/>
            </a:pPr>
            <a:r>
              <a:rPr lang="en-US" sz="2400" kern="0" dirty="0" smtClean="0"/>
              <a:t>Must be made publicly available</a:t>
            </a:r>
          </a:p>
          <a:p>
            <a:pPr marL="0" indent="0" eaLnBrk="1" fontAlgn="auto" hangingPunct="1">
              <a:spcAft>
                <a:spcPts val="1200"/>
              </a:spcAft>
              <a:buFont typeface="Arial" panose="020B0604020202020204" pitchFamily="34" charset="0"/>
              <a:buNone/>
              <a:defRPr/>
            </a:pPr>
            <a:endParaRPr lang="en-US" sz="2400" kern="0" dirty="0"/>
          </a:p>
        </p:txBody>
      </p:sp>
    </p:spTree>
    <p:extLst>
      <p:ext uri="{BB962C8B-B14F-4D97-AF65-F5344CB8AC3E}">
        <p14:creationId xmlns:p14="http://schemas.microsoft.com/office/powerpoint/2010/main" val="6306627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4D6FC-724D-49E5-9DE4-1DBF5F569B09}" type="datetime1">
              <a:rPr lang="en-US" smtClean="0"/>
              <a:t>2/18/2015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A0C14-8866-48AE-8DB7-4F4AC9DA5690}" type="slidenum">
              <a:rPr lang="en-US" smtClean="0"/>
              <a:t>15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92347" y="1986951"/>
            <a:ext cx="8001000" cy="4391025"/>
          </a:xfrm>
          <a:prstGeom prst="rect">
            <a:avLst/>
          </a:prstGeom>
        </p:spPr>
        <p:txBody>
          <a:bodyPr rtlCol="0"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200"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9pPr>
          </a:lstStyle>
          <a:p>
            <a:pPr eaLnBrk="1" fontAlgn="auto" hangingPunct="1"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400" kern="0" dirty="0" smtClean="0"/>
              <a:t>Description of the community served by the hospital</a:t>
            </a:r>
          </a:p>
          <a:p>
            <a:pPr eaLnBrk="1" fontAlgn="auto" hangingPunct="1"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400" kern="0" dirty="0" smtClean="0"/>
              <a:t>Description of the process used to conduct the assessment</a:t>
            </a:r>
          </a:p>
          <a:p>
            <a:pPr lvl="1" eaLnBrk="1" fontAlgn="auto" hangingPunct="1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kern="0" dirty="0" smtClean="0"/>
              <a:t>Sources and dates of the data and other information used;</a:t>
            </a:r>
          </a:p>
          <a:p>
            <a:pPr lvl="1" eaLnBrk="1" fontAlgn="auto" hangingPunct="1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kern="0" dirty="0" smtClean="0"/>
              <a:t>Methods of collecting and analyzing data</a:t>
            </a:r>
          </a:p>
          <a:p>
            <a:pPr eaLnBrk="1" fontAlgn="auto" hangingPunct="1"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400" kern="0" dirty="0" smtClean="0"/>
              <a:t>Description of how information was solicited and used</a:t>
            </a:r>
          </a:p>
          <a:p>
            <a:pPr eaLnBrk="1" fontAlgn="auto" hangingPunct="1"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400" kern="0" dirty="0" smtClean="0"/>
              <a:t>If the hospital collaborated with others – who?</a:t>
            </a:r>
          </a:p>
          <a:p>
            <a:pPr eaLnBrk="1" fontAlgn="auto" hangingPunct="1"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400" kern="0" dirty="0" smtClean="0"/>
              <a:t>If the hospital contracted with a consultant – include qualifications </a:t>
            </a:r>
            <a:endParaRPr lang="en-US" sz="2400" kern="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4800" y="1072551"/>
            <a:ext cx="8001000" cy="914400"/>
          </a:xfrm>
          <a:prstGeom prst="rect">
            <a:avLst/>
          </a:prstGeom>
        </p:spPr>
        <p:txBody>
          <a:bodyPr rtlCol="0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ヒラギノ角ゴ Pro W3" charset="0"/>
                <a:cs typeface="Geneva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ヒラギノ角ゴ Pro W3" charset="0"/>
                <a:cs typeface="Geneva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ヒラギノ角ゴ Pro W3" charset="0"/>
                <a:cs typeface="Geneva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ヒラギノ角ゴ Pro W3" charset="0"/>
                <a:cs typeface="Geneva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ヒラギノ角ゴ Pro W3" charset="0"/>
                <a:cs typeface="Geneva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ヒラギノ角ゴ Pro W3" charset="0"/>
                <a:cs typeface="Geneva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ヒラギノ角ゴ Pro W3" charset="0"/>
                <a:cs typeface="Geneva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ヒラギノ角ゴ Pro W3" charset="0"/>
                <a:cs typeface="Geneva" charset="0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800" b="1" kern="0" dirty="0" smtClean="0">
                <a:latin typeface="+mn-lt"/>
              </a:rPr>
              <a:t>IRS:  How is Community Health Needs Assessment Documented?</a:t>
            </a:r>
            <a:endParaRPr lang="en-US" sz="2800" b="1" kern="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443355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0E8AD-4787-4BEE-B7D1-DF3D3B9387C5}" type="datetime1">
              <a:rPr lang="en-US" smtClean="0"/>
              <a:t>2/18/2015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A0C14-8866-48AE-8DB7-4F4AC9DA5690}" type="slidenum">
              <a:rPr lang="en-US" smtClean="0"/>
              <a:t>16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33400" y="2209800"/>
            <a:ext cx="8001000" cy="41910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200"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9pPr>
          </a:lstStyle>
          <a:p>
            <a:pPr marL="0" indent="0" eaLnBrk="1" fontAlgn="auto" hangingPunct="1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400" kern="0" dirty="0" smtClean="0"/>
              <a:t>Describe input from persons who represent the broad interests of the community:</a:t>
            </a:r>
          </a:p>
          <a:p>
            <a:pPr eaLnBrk="1" fontAlgn="auto" hangingPunct="1"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400" kern="0" dirty="0" smtClean="0"/>
              <a:t>Summary of the input of these persons; how and over what time period</a:t>
            </a:r>
          </a:p>
          <a:p>
            <a:pPr eaLnBrk="1" fontAlgn="auto" hangingPunct="1"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400" kern="0" dirty="0" smtClean="0"/>
              <a:t>Names of organizations providing input and nature and extent of input</a:t>
            </a:r>
          </a:p>
          <a:p>
            <a:pPr eaLnBrk="1" fontAlgn="auto" hangingPunct="1"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400" kern="0" dirty="0" smtClean="0"/>
              <a:t>Describe the medically underserved, low-income, or minority population being represented by organizations or individuals providing input </a:t>
            </a:r>
            <a:endParaRPr lang="en-US" sz="2400" kern="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4800" y="1107057"/>
            <a:ext cx="8001000" cy="914400"/>
          </a:xfrm>
          <a:prstGeom prst="rect">
            <a:avLst/>
          </a:prstGeom>
        </p:spPr>
        <p:txBody>
          <a:bodyPr rtlCol="0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ヒラギノ角ゴ Pro W3" charset="0"/>
                <a:cs typeface="Geneva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ヒラギノ角ゴ Pro W3" charset="0"/>
                <a:cs typeface="Geneva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ヒラギノ角ゴ Pro W3" charset="0"/>
                <a:cs typeface="Geneva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ヒラギノ角ゴ Pro W3" charset="0"/>
                <a:cs typeface="Geneva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ヒラギノ角ゴ Pro W3" charset="0"/>
                <a:cs typeface="Geneva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ヒラギノ角ゴ Pro W3" charset="0"/>
                <a:cs typeface="Geneva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ヒラギノ角ゴ Pro W3" charset="0"/>
                <a:cs typeface="Geneva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ヒラギノ角ゴ Pro W3" charset="0"/>
                <a:cs typeface="Geneva" charset="0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800" b="1" kern="0" smtClean="0">
                <a:latin typeface="+mn-lt"/>
              </a:rPr>
              <a:t>IRS:  How is Community Health Needs Assessment Documented?  (con’t)</a:t>
            </a:r>
            <a:endParaRPr lang="en-US" sz="2800" b="1" kern="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699067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4CC76-A195-41EC-B20C-CB1E1964A2E1}" type="datetime1">
              <a:rPr lang="en-US" smtClean="0"/>
              <a:t>2/18/2015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A0C14-8866-48AE-8DB7-4F4AC9DA5690}" type="slidenum">
              <a:rPr lang="en-US" smtClean="0"/>
              <a:t>17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80845" y="2286000"/>
            <a:ext cx="8001000" cy="39624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200"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9pPr>
          </a:lstStyle>
          <a:p>
            <a:pPr eaLnBrk="1" fontAlgn="auto" hangingPunct="1"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400" kern="0" dirty="0" smtClean="0"/>
              <a:t>A prioritized description of all the significant community health needs identified through the CHNA, including a description of the process and criteria used in prioritizing such health needs</a:t>
            </a:r>
          </a:p>
          <a:p>
            <a:pPr eaLnBrk="1" fontAlgn="auto" hangingPunct="1"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400" kern="0" dirty="0" smtClean="0"/>
              <a:t>A description of the potential resources identified through the CHNA to address the significant health needs</a:t>
            </a:r>
          </a:p>
          <a:p>
            <a:pPr eaLnBrk="1" fontAlgn="auto" hangingPunct="1"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400" kern="0" dirty="0" smtClean="0"/>
              <a:t>Evaluation of impact of actions taken since previous CHNA</a:t>
            </a:r>
            <a:endParaRPr lang="en-US" sz="2400" kern="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50653" y="1143000"/>
            <a:ext cx="8001000" cy="914400"/>
          </a:xfrm>
          <a:prstGeom prst="rect">
            <a:avLst/>
          </a:prstGeom>
        </p:spPr>
        <p:txBody>
          <a:bodyPr rtlCol="0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ヒラギノ角ゴ Pro W3" charset="0"/>
                <a:cs typeface="Geneva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ヒラギノ角ゴ Pro W3" charset="0"/>
                <a:cs typeface="Geneva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ヒラギノ角ゴ Pro W3" charset="0"/>
                <a:cs typeface="Geneva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ヒラギノ角ゴ Pro W3" charset="0"/>
                <a:cs typeface="Geneva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ヒラギノ角ゴ Pro W3" charset="0"/>
                <a:cs typeface="Geneva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ヒラギノ角ゴ Pro W3" charset="0"/>
                <a:cs typeface="Geneva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ヒラギノ角ゴ Pro W3" charset="0"/>
                <a:cs typeface="Geneva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ヒラギノ角ゴ Pro W3" charset="0"/>
                <a:cs typeface="Geneva" charset="0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800" b="1" kern="0" smtClean="0">
                <a:latin typeface="+mn-lt"/>
              </a:rPr>
              <a:t>IRS:  How is Community Health Needs Assessment Documented?  (con’t)</a:t>
            </a:r>
            <a:endParaRPr lang="en-US" sz="2800" b="1" kern="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476568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B60B6-B8AF-450B-9C40-92BE00412099}" type="datetime1">
              <a:rPr lang="en-US" smtClean="0"/>
              <a:t>2/18/2015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A0C14-8866-48AE-8DB7-4F4AC9DA5690}" type="slidenum">
              <a:rPr lang="en-US" smtClean="0"/>
              <a:t>18</a:t>
            </a:fld>
            <a:endParaRPr lang="en-US"/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561975" y="315913"/>
            <a:ext cx="6096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/>
              <a:t>IRS Form 990 Schedule H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066800"/>
            <a:ext cx="4295775" cy="5334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30720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7DBF7-C543-4EAF-98E5-36881006AB1B}" type="datetime1">
              <a:rPr lang="en-US" smtClean="0"/>
              <a:t>2/18/2015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A0C14-8866-48AE-8DB7-4F4AC9DA5690}" type="slidenum">
              <a:rPr lang="en-US" smtClean="0"/>
              <a:t>19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85800" y="2438400"/>
            <a:ext cx="7516813" cy="3733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200"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9pPr>
          </a:lstStyle>
          <a:p>
            <a:pPr eaLnBrk="1" fontAlgn="auto" hangingPunct="1"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n-US" sz="2400" kern="0" dirty="0" smtClean="0"/>
              <a:t>The actions the hospital facility intends to take to address the significant health need</a:t>
            </a:r>
          </a:p>
          <a:p>
            <a:pPr eaLnBrk="1" fontAlgn="auto" hangingPunct="1"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n-US" sz="2400" kern="0" dirty="0" smtClean="0"/>
              <a:t>The anticipated impact of these actions</a:t>
            </a:r>
          </a:p>
          <a:p>
            <a:pPr eaLnBrk="1" fontAlgn="auto" hangingPunct="1"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n-US" sz="2400" kern="0" dirty="0" smtClean="0"/>
              <a:t>The resources the hospital plans to commit to address the health need</a:t>
            </a:r>
          </a:p>
          <a:p>
            <a:pPr eaLnBrk="1" fontAlgn="auto" hangingPunct="1"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n-US" sz="2400" kern="0" dirty="0" smtClean="0"/>
              <a:t>Any planned collaboration between the hospital facility and other facilities or organizations</a:t>
            </a:r>
            <a:endParaRPr lang="en-US" sz="2400" kern="0" dirty="0" smtClean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58006" y="1219200"/>
            <a:ext cx="7772400" cy="91440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ヒラギノ角ゴ Pro W3" charset="0"/>
                <a:cs typeface="Geneva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ヒラギノ角ゴ Pro W3" charset="0"/>
                <a:cs typeface="Geneva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ヒラギノ角ゴ Pro W3" charset="0"/>
                <a:cs typeface="Geneva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ヒラギノ角ゴ Pro W3" charset="0"/>
                <a:cs typeface="Geneva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ヒラギノ角ゴ Pro W3" charset="0"/>
                <a:cs typeface="Geneva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ヒラギノ角ゴ Pro W3" charset="0"/>
                <a:cs typeface="Geneva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ヒラギノ角ゴ Pro W3" charset="0"/>
                <a:cs typeface="Geneva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ヒラギノ角ゴ Pro W3" charset="0"/>
                <a:cs typeface="Geneva" charset="0"/>
              </a:defRPr>
            </a:lvl9pPr>
          </a:lstStyle>
          <a:p>
            <a:pPr algn="ctr" eaLnBrk="1" hangingPunct="1"/>
            <a:r>
              <a:rPr lang="en-US" altLang="en-US" sz="2800" b="1" kern="0" smtClean="0"/>
              <a:t>IRS: What Does an Implementation Strategy</a:t>
            </a:r>
            <a:br>
              <a:rPr lang="en-US" altLang="en-US" sz="2800" b="1" kern="0" smtClean="0"/>
            </a:br>
            <a:r>
              <a:rPr lang="en-US" altLang="en-US" sz="2800" b="1" kern="0" smtClean="0"/>
              <a:t>Include?</a:t>
            </a:r>
            <a:endParaRPr lang="en-US" altLang="en-US" sz="2800" b="1" kern="0" dirty="0" smtClean="0"/>
          </a:p>
        </p:txBody>
      </p:sp>
    </p:spTree>
    <p:extLst>
      <p:ext uri="{BB962C8B-B14F-4D97-AF65-F5344CB8AC3E}">
        <p14:creationId xmlns:p14="http://schemas.microsoft.com/office/powerpoint/2010/main" val="37225946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9pPr>
          </a:lstStyle>
          <a:p>
            <a:fld id="{A290243D-7D95-4897-8ADC-D5D57FEBBB0F}" type="datetime4">
              <a:rPr lang="en-US" sz="900" smtClean="0">
                <a:solidFill>
                  <a:schemeClr val="bg1"/>
                </a:solidFill>
              </a:rPr>
              <a:pPr/>
              <a:t>February 18, 2015</a:t>
            </a:fld>
            <a:endParaRPr lang="en-US" sz="900" dirty="0" smtClean="0"/>
          </a:p>
        </p:txBody>
      </p:sp>
      <p:sp>
        <p:nvSpPr>
          <p:cNvPr id="1536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9pPr>
          </a:lstStyle>
          <a:p>
            <a:fld id="{D18EB0BA-98C3-426D-A2A8-B4D157F098A2}" type="slidenum">
              <a:rPr lang="en-US" sz="900" smtClean="0">
                <a:solidFill>
                  <a:schemeClr val="bg1"/>
                </a:solidFill>
              </a:rPr>
              <a:pPr/>
              <a:t>2</a:t>
            </a:fld>
            <a:endParaRPr lang="en-US" sz="900" dirty="0" smtClean="0">
              <a:solidFill>
                <a:schemeClr val="bg1"/>
              </a:solidFill>
            </a:endParaRPr>
          </a:p>
        </p:txBody>
      </p:sp>
      <p:pic>
        <p:nvPicPr>
          <p:cNvPr id="9" name="Picture 3" descr="joseph_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52600"/>
            <a:ext cx="33528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3886200" y="1828800"/>
            <a:ext cx="4876800" cy="392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9pPr>
          </a:lstStyle>
          <a:p>
            <a:pPr>
              <a:spcBef>
                <a:spcPct val="20000"/>
              </a:spcBef>
              <a:buClr>
                <a:srgbClr val="CC6600"/>
              </a:buClr>
              <a:buFont typeface="Wingdings" pitchFamily="2" charset="2"/>
              <a:buNone/>
            </a:pPr>
            <a:r>
              <a:rPr lang="en-US" dirty="0"/>
              <a:t>Mother Joseph, born in Montreal, led a group of five missionaries to the Pacific Northwest.  She was responsible for the completion of 11 hospitals, 7 academies, 5 Indian schools and 2 orphanages.  As architect and artist, she designed and supervised their construction as well as fund raising.</a:t>
            </a:r>
          </a:p>
          <a:p>
            <a:pPr>
              <a:spcBef>
                <a:spcPct val="500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6614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FD08F-FBD5-4F33-A0A3-CBC4BE65CDED}" type="datetime1">
              <a:rPr lang="en-US" smtClean="0"/>
              <a:t>2/18/2015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A0C14-8866-48AE-8DB7-4F4AC9DA5690}" type="slidenum">
              <a:rPr lang="en-US" smtClean="0"/>
              <a:t>20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56883" y="2438400"/>
            <a:ext cx="7772400" cy="367347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200"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9pPr>
          </a:lstStyle>
          <a:p>
            <a:pPr eaLnBrk="1" hangingPunct="1">
              <a:spcAft>
                <a:spcPts val="1200"/>
              </a:spcAft>
              <a:buFont typeface="Wingdings" pitchFamily="2" charset="2"/>
              <a:buChar char="§"/>
            </a:pPr>
            <a:r>
              <a:rPr lang="en-US" altLang="en-US" sz="2400" kern="0" dirty="0" smtClean="0"/>
              <a:t>Must be attached to hospital’s IRS Form 990 or provide on the Form 990 the URL(s) to access online</a:t>
            </a:r>
          </a:p>
          <a:p>
            <a:pPr eaLnBrk="1" hangingPunct="1">
              <a:spcAft>
                <a:spcPts val="1200"/>
              </a:spcAft>
              <a:buFont typeface="Wingdings" pitchFamily="2" charset="2"/>
              <a:buChar char="§"/>
            </a:pPr>
            <a:r>
              <a:rPr lang="en-US" altLang="en-US" sz="2400" kern="0" dirty="0" smtClean="0"/>
              <a:t>Not required but recommended:  post on website</a:t>
            </a:r>
          </a:p>
          <a:p>
            <a:pPr eaLnBrk="1" hangingPunct="1">
              <a:spcAft>
                <a:spcPts val="600"/>
              </a:spcAft>
              <a:buFont typeface="Wingdings" pitchFamily="2" charset="2"/>
              <a:buChar char="§"/>
            </a:pPr>
            <a:r>
              <a:rPr lang="en-US" altLang="en-US" sz="2400" kern="0" dirty="0" smtClean="0"/>
              <a:t>Questions on IRS Form 990 Schedule H</a:t>
            </a:r>
            <a:endParaRPr lang="en-US" altLang="en-US" sz="2400" kern="0" dirty="0" smtClean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56883" y="1219200"/>
            <a:ext cx="7772400" cy="99060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ヒラギノ角ゴ Pro W3" charset="0"/>
                <a:cs typeface="Geneva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ヒラギノ角ゴ Pro W3" charset="0"/>
                <a:cs typeface="Geneva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ヒラギノ角ゴ Pro W3" charset="0"/>
                <a:cs typeface="Geneva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ヒラギノ角ゴ Pro W3" charset="0"/>
                <a:cs typeface="Geneva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ヒラギノ角ゴ Pro W3" charset="0"/>
                <a:cs typeface="Geneva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ヒラギノ角ゴ Pro W3" charset="0"/>
                <a:cs typeface="Geneva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ヒラギノ角ゴ Pro W3" charset="0"/>
                <a:cs typeface="Geneva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ヒラギノ角ゴ Pro W3" charset="0"/>
                <a:cs typeface="Geneva" charset="0"/>
              </a:defRPr>
            </a:lvl9pPr>
          </a:lstStyle>
          <a:p>
            <a:pPr algn="ctr" eaLnBrk="1" hangingPunct="1"/>
            <a:r>
              <a:rPr lang="en-US" altLang="en-US" sz="2800" b="1" kern="0" dirty="0" smtClean="0"/>
              <a:t>IRS: How is an Implementation Strategy</a:t>
            </a:r>
            <a:br>
              <a:rPr lang="en-US" altLang="en-US" sz="2800" b="1" kern="0" dirty="0" smtClean="0"/>
            </a:br>
            <a:r>
              <a:rPr lang="en-US" altLang="en-US" sz="2800" b="1" kern="0" dirty="0" smtClean="0"/>
              <a:t>Documented?</a:t>
            </a:r>
            <a:endParaRPr lang="en-US" altLang="en-US" sz="2800" b="1" kern="0" dirty="0" smtClean="0"/>
          </a:p>
        </p:txBody>
      </p:sp>
    </p:spTree>
    <p:extLst>
      <p:ext uri="{BB962C8B-B14F-4D97-AF65-F5344CB8AC3E}">
        <p14:creationId xmlns:p14="http://schemas.microsoft.com/office/powerpoint/2010/main" val="116618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9pPr>
          </a:lstStyle>
          <a:p>
            <a:fld id="{AAEE0DFC-387F-4893-BD01-6447A6EE3396}" type="datetime4">
              <a:rPr lang="en-US" sz="900" smtClean="0">
                <a:solidFill>
                  <a:schemeClr val="bg1"/>
                </a:solidFill>
              </a:rPr>
              <a:pPr/>
              <a:t>February 18, 2015</a:t>
            </a:fld>
            <a:endParaRPr lang="en-US" sz="900" dirty="0" smtClean="0"/>
          </a:p>
        </p:txBody>
      </p:sp>
      <p:sp>
        <p:nvSpPr>
          <p:cNvPr id="1638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9pPr>
          </a:lstStyle>
          <a:p>
            <a:fld id="{0B0E91F8-50F3-4E1B-8645-66AAD8987FB2}" type="slidenum">
              <a:rPr lang="en-US" sz="900" smtClean="0">
                <a:solidFill>
                  <a:schemeClr val="bg1"/>
                </a:solidFill>
              </a:rPr>
              <a:pPr/>
              <a:t>3</a:t>
            </a:fld>
            <a:endParaRPr lang="en-US" sz="900" dirty="0" smtClean="0">
              <a:solidFill>
                <a:schemeClr val="bg1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85800" y="1143000"/>
            <a:ext cx="7772400" cy="609600"/>
          </a:xfrm>
        </p:spPr>
        <p:txBody>
          <a:bodyPr/>
          <a:lstStyle/>
          <a:p>
            <a:pPr algn="ctr"/>
            <a:r>
              <a:rPr lang="en-US" sz="3200" b="1" dirty="0"/>
              <a:t>Community Benefit Objectives</a:t>
            </a:r>
            <a:br>
              <a:rPr lang="en-US" sz="3200" b="1" dirty="0"/>
            </a:br>
            <a:endParaRPr lang="en-US" sz="3200" dirty="0"/>
          </a:p>
        </p:txBody>
      </p:sp>
      <p:sp>
        <p:nvSpPr>
          <p:cNvPr id="10" name="Content Placeholder 1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267200"/>
          </a:xfrm>
        </p:spPr>
        <p:txBody>
          <a:bodyPr/>
          <a:lstStyle/>
          <a:p>
            <a:pPr marL="319088" indent="-319088" algn="ctr" eaLnBrk="1" hangingPunct="1">
              <a:spcBef>
                <a:spcPct val="0"/>
              </a:spcBef>
              <a:spcAft>
                <a:spcPct val="15000"/>
              </a:spcAft>
              <a:buFont typeface="Wingdings 2" pitchFamily="18" charset="2"/>
              <a:buNone/>
            </a:pPr>
            <a:r>
              <a:rPr lang="en-US" sz="2400" dirty="0" smtClean="0"/>
              <a:t>Programs or activities that provide treatment or promote health as a</a:t>
            </a:r>
          </a:p>
          <a:p>
            <a:pPr marL="319088" indent="-319088" algn="ctr" eaLnBrk="1" hangingPunct="1">
              <a:spcBef>
                <a:spcPct val="0"/>
              </a:spcBef>
              <a:spcAft>
                <a:spcPct val="15000"/>
              </a:spcAft>
              <a:buFont typeface="Wingdings 2" pitchFamily="18" charset="2"/>
              <a:buNone/>
            </a:pPr>
            <a:r>
              <a:rPr lang="en-US" sz="2400" b="1" u="sng" dirty="0" smtClean="0"/>
              <a:t>response to community needs</a:t>
            </a:r>
          </a:p>
          <a:p>
            <a:pPr marL="319088" indent="-319088" algn="ctr" eaLnBrk="1" hangingPunct="1">
              <a:spcBef>
                <a:spcPct val="0"/>
              </a:spcBef>
              <a:spcAft>
                <a:spcPct val="15000"/>
              </a:spcAft>
              <a:buFont typeface="Wingdings 2" pitchFamily="18" charset="2"/>
              <a:buNone/>
            </a:pPr>
            <a:r>
              <a:rPr lang="en-US" sz="2400" dirty="0" smtClean="0"/>
              <a:t>and meets at least one community benefit objective:</a:t>
            </a:r>
          </a:p>
          <a:p>
            <a:pPr marL="319088" indent="-319088" algn="ctr" eaLnBrk="1" hangingPunct="1">
              <a:spcBef>
                <a:spcPct val="0"/>
              </a:spcBef>
              <a:spcAft>
                <a:spcPct val="15000"/>
              </a:spcAft>
              <a:buFont typeface="Wingdings 2" pitchFamily="18" charset="2"/>
              <a:buNone/>
            </a:pPr>
            <a:endParaRPr lang="en-US" sz="2400" dirty="0" smtClean="0"/>
          </a:p>
          <a:p>
            <a:pPr lvl="1" indent="-273050" eaLnBrk="1" hangingPunct="1">
              <a:spcBef>
                <a:spcPct val="40000"/>
              </a:spcBef>
              <a:buFont typeface="Wingdings" pitchFamily="2" charset="2"/>
              <a:buChar char="Ø"/>
            </a:pPr>
            <a:r>
              <a:rPr lang="en-US" sz="2400" dirty="0" smtClean="0"/>
              <a:t>Improve access to health services</a:t>
            </a:r>
          </a:p>
          <a:p>
            <a:pPr lvl="1" indent="-273050" eaLnBrk="1" hangingPunct="1">
              <a:spcBef>
                <a:spcPct val="40000"/>
              </a:spcBef>
              <a:buFont typeface="Wingdings" pitchFamily="2" charset="2"/>
              <a:buChar char="Ø"/>
            </a:pPr>
            <a:r>
              <a:rPr lang="en-US" sz="2400" dirty="0" smtClean="0"/>
              <a:t>Enhance public health</a:t>
            </a:r>
          </a:p>
          <a:p>
            <a:pPr lvl="1" indent="-273050" eaLnBrk="1" hangingPunct="1">
              <a:spcBef>
                <a:spcPct val="40000"/>
              </a:spcBef>
              <a:buFont typeface="Wingdings" pitchFamily="2" charset="2"/>
              <a:buChar char="Ø"/>
            </a:pPr>
            <a:r>
              <a:rPr lang="en-US" sz="2400" dirty="0" smtClean="0"/>
              <a:t>Advance knowledge</a:t>
            </a:r>
          </a:p>
          <a:p>
            <a:pPr lvl="1" indent="-273050" eaLnBrk="1" hangingPunct="1">
              <a:spcBef>
                <a:spcPct val="40000"/>
              </a:spcBef>
              <a:buFont typeface="Wingdings" pitchFamily="2" charset="2"/>
              <a:buChar char="Ø"/>
            </a:pPr>
            <a:r>
              <a:rPr lang="en-US" sz="2400" dirty="0" smtClean="0"/>
              <a:t>Relieve government burden</a:t>
            </a:r>
          </a:p>
          <a:p>
            <a:pPr lvl="1" indent="-273050" eaLnBrk="1" hangingPunct="1">
              <a:spcBef>
                <a:spcPct val="40000"/>
              </a:spcBef>
            </a:pPr>
            <a:endParaRPr lang="en-US" sz="2400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6309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55B72-6D9E-4A2B-9473-385C630E8D28}" type="slidenum">
              <a:rPr lang="en-US" smtClean="0"/>
              <a:t>4</a:t>
            </a:fld>
            <a:endParaRPr lang="en-US"/>
          </a:p>
        </p:txBody>
      </p:sp>
      <p:sp>
        <p:nvSpPr>
          <p:cNvPr id="5" name="Content Placeholder 1"/>
          <p:cNvSpPr txBox="1">
            <a:spLocks/>
          </p:cNvSpPr>
          <p:nvPr/>
        </p:nvSpPr>
        <p:spPr bwMode="auto">
          <a:xfrm>
            <a:off x="533400" y="1905000"/>
            <a:ext cx="8153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200"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9pPr>
          </a:lstStyle>
          <a:p>
            <a:pPr marL="319088" indent="-319088" eaLnBrk="1" hangingPunct="1">
              <a:spcBef>
                <a:spcPct val="0"/>
              </a:spcBef>
              <a:spcAft>
                <a:spcPct val="15000"/>
              </a:spcAft>
              <a:buFont typeface="Wingdings 2" pitchFamily="18" charset="2"/>
              <a:buNone/>
            </a:pPr>
            <a:r>
              <a:rPr lang="en-US" sz="2800" dirty="0" smtClean="0"/>
              <a:t>Identified by:</a:t>
            </a:r>
          </a:p>
          <a:p>
            <a:pPr marL="812800" lvl="1" indent="-342900" eaLnBrk="1" hangingPunct="1">
              <a:spcBef>
                <a:spcPct val="40000"/>
              </a:spcBef>
              <a:buFont typeface="Wingdings" pitchFamily="2" charset="2"/>
              <a:buChar char="§"/>
            </a:pPr>
            <a:r>
              <a:rPr lang="en-US" sz="2800" dirty="0" smtClean="0"/>
              <a:t>CHNA</a:t>
            </a:r>
          </a:p>
          <a:p>
            <a:pPr marL="812800" lvl="1" indent="-342900" eaLnBrk="1" hangingPunct="1">
              <a:spcBef>
                <a:spcPct val="40000"/>
              </a:spcBef>
              <a:buFont typeface="Wingdings" pitchFamily="2" charset="2"/>
              <a:buChar char="§"/>
            </a:pPr>
            <a:r>
              <a:rPr lang="en-US" sz="2800" dirty="0" smtClean="0"/>
              <a:t>Request by NFP or government or other documentation</a:t>
            </a:r>
            <a:endParaRPr lang="en-US" sz="2800" dirty="0">
              <a:solidFill>
                <a:schemeClr val="tx2"/>
              </a:solidFill>
            </a:endParaRPr>
          </a:p>
          <a:p>
            <a:pPr marL="812800" lvl="1" indent="-342900" eaLnBrk="1" hangingPunct="1">
              <a:spcBef>
                <a:spcPct val="40000"/>
              </a:spcBef>
              <a:buFont typeface="Wingdings" pitchFamily="2" charset="2"/>
              <a:buChar char="§"/>
            </a:pPr>
            <a:r>
              <a:rPr lang="en-US" sz="2800" dirty="0" smtClean="0"/>
              <a:t>Partnership with NFP or government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67442" y="1194375"/>
            <a:ext cx="624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+mj-lt"/>
              </a:rPr>
              <a:t>Community Health Needs</a:t>
            </a:r>
            <a:endParaRPr lang="en-US" sz="32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956371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65025-319D-4764-9B02-CD12A86BA7D7}" type="datetime1">
              <a:rPr lang="en-US" smtClean="0"/>
              <a:t>2/18/2015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A0C14-8866-48AE-8DB7-4F4AC9DA5690}" type="slidenum">
              <a:rPr lang="en-US" smtClean="0"/>
              <a:t>5</a:t>
            </a:fld>
            <a:endParaRPr lang="en-US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2112753" y="2438400"/>
            <a:ext cx="65532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623888" indent="-623888" eaLnBrk="0" hangingPunct="0">
              <a:buClr>
                <a:srgbClr val="0070C0"/>
              </a:buClr>
              <a:buFont typeface="+mj-lt"/>
              <a:buAutoNum type="romanUcPeriod"/>
              <a:defRPr/>
            </a:pPr>
            <a:r>
              <a:rPr lang="en-US" sz="2400" b="1" dirty="0">
                <a:solidFill>
                  <a:srgbClr val="0070C0"/>
                </a:solidFill>
                <a:ea typeface="Geneva" pitchFamily="1" charset="-128"/>
                <a:cs typeface="Arial" charset="0"/>
              </a:rPr>
              <a:t>Financial Assistance</a:t>
            </a:r>
          </a:p>
          <a:p>
            <a:pPr marL="623888" indent="-623888" eaLnBrk="0" hangingPunct="0">
              <a:buClr>
                <a:srgbClr val="0070C0"/>
              </a:buClr>
              <a:buFont typeface="+mj-lt"/>
              <a:buAutoNum type="romanUcPeriod"/>
              <a:defRPr/>
            </a:pPr>
            <a:r>
              <a:rPr lang="en-US" sz="2400" b="1" dirty="0">
                <a:solidFill>
                  <a:srgbClr val="0070C0"/>
                </a:solidFill>
                <a:ea typeface="Geneva" pitchFamily="1" charset="-128"/>
                <a:cs typeface="Arial" charset="0"/>
              </a:rPr>
              <a:t>Government-sponsored indigent health care – unpaid costs of public programs</a:t>
            </a:r>
          </a:p>
          <a:p>
            <a:pPr marL="1036638" lvl="1" indent="-298450" eaLnBrk="0" hangingPunct="0">
              <a:defRPr/>
            </a:pPr>
            <a:r>
              <a:rPr lang="en-US" sz="2400" dirty="0">
                <a:ea typeface="Geneva" pitchFamily="1" charset="-128"/>
                <a:cs typeface="Arial" charset="0"/>
              </a:rPr>
              <a:t>--  Medicaid</a:t>
            </a:r>
          </a:p>
          <a:p>
            <a:pPr marL="1036638" lvl="1" indent="-298450" eaLnBrk="0" hangingPunct="0">
              <a:defRPr/>
            </a:pPr>
            <a:r>
              <a:rPr lang="en-US" sz="2400" dirty="0">
                <a:ea typeface="Geneva" pitchFamily="1" charset="-128"/>
                <a:cs typeface="Arial" charset="0"/>
              </a:rPr>
              <a:t>--  State Children’s Health Insurance</a:t>
            </a:r>
          </a:p>
          <a:p>
            <a:pPr marL="1036638" lvl="1" indent="-298450" eaLnBrk="0" hangingPunct="0">
              <a:defRPr/>
            </a:pPr>
            <a:r>
              <a:rPr lang="en-US" sz="2400" dirty="0">
                <a:ea typeface="Geneva" pitchFamily="1" charset="-128"/>
                <a:cs typeface="Arial" charset="0"/>
              </a:rPr>
              <a:t>     Program</a:t>
            </a:r>
          </a:p>
          <a:p>
            <a:pPr marL="1036638" lvl="1" indent="-298450" eaLnBrk="0" hangingPunct="0">
              <a:defRPr/>
            </a:pPr>
            <a:r>
              <a:rPr lang="en-US" sz="2400" dirty="0">
                <a:ea typeface="Geneva" pitchFamily="1" charset="-128"/>
                <a:cs typeface="Arial" charset="0"/>
              </a:rPr>
              <a:t>--  Medically indigent programs</a:t>
            </a:r>
          </a:p>
          <a:p>
            <a:pPr marL="623888" indent="-623888" eaLnBrk="0" hangingPunct="0">
              <a:buClr>
                <a:srgbClr val="0070C0"/>
              </a:buClr>
              <a:buFont typeface="+mj-lt"/>
              <a:buAutoNum type="romanUcPeriod"/>
              <a:defRPr/>
            </a:pPr>
            <a:r>
              <a:rPr lang="en-US" sz="2400" b="1" dirty="0">
                <a:solidFill>
                  <a:srgbClr val="0070C0"/>
                </a:solidFill>
                <a:ea typeface="Geneva" pitchFamily="1" charset="-128"/>
                <a:cs typeface="Arial" charset="0"/>
              </a:rPr>
              <a:t>Community Benefit Services </a:t>
            </a:r>
          </a:p>
          <a:p>
            <a:pPr marL="623888" indent="-623888" eaLnBrk="0" hangingPunct="0">
              <a:buFont typeface="Wingdings" pitchFamily="2" charset="2"/>
              <a:buNone/>
              <a:defRPr/>
            </a:pPr>
            <a:endParaRPr lang="en-US" sz="2400" b="1" dirty="0">
              <a:solidFill>
                <a:srgbClr val="99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Geneva" pitchFamily="1" charset="-128"/>
              <a:cs typeface="Arial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3" y="1143000"/>
            <a:ext cx="1612900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2132880" y="1524000"/>
            <a:ext cx="6325319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9pPr>
          </a:lstStyle>
          <a:p>
            <a:pPr algn="ctr"/>
            <a:r>
              <a:rPr lang="en-US" sz="3200" b="1" dirty="0">
                <a:latin typeface="+mj-lt"/>
              </a:rPr>
              <a:t>What Is Community </a:t>
            </a:r>
            <a:r>
              <a:rPr lang="en-US" sz="3200" b="1" dirty="0" smtClean="0">
                <a:latin typeface="+mj-lt"/>
              </a:rPr>
              <a:t>Benefit?</a:t>
            </a:r>
            <a:r>
              <a:rPr lang="en-US" sz="3200" dirty="0" smtClean="0">
                <a:solidFill>
                  <a:schemeClr val="bg1"/>
                </a:solidFill>
              </a:rPr>
              <a:t>?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4108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692D7-8DC9-4B69-8051-D68BF84A9EE4}" type="datetime1">
              <a:rPr lang="en-US" smtClean="0"/>
              <a:t>2/18/2015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A0C14-8866-48AE-8DB7-4F4AC9DA5690}" type="slidenum">
              <a:rPr lang="en-US" smtClean="0"/>
              <a:t>6</a:t>
            </a:fld>
            <a:endParaRPr lang="en-US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457200" y="2039189"/>
            <a:ext cx="8461420" cy="431656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  <a:buFont typeface="Wingdings" pitchFamily="2" charset="2"/>
              <a:buNone/>
              <a:tabLst>
                <a:tab pos="406400" algn="l"/>
              </a:tabLst>
              <a:defRPr/>
            </a:pPr>
            <a:r>
              <a:rPr lang="en-US" sz="2400" b="1" dirty="0">
                <a:ea typeface="Geneva" pitchFamily="1" charset="-128"/>
                <a:cs typeface="Arial" charset="0"/>
              </a:rPr>
              <a:t>Categories of Community Benefit Services</a:t>
            </a:r>
          </a:p>
          <a:p>
            <a:pPr eaLnBrk="0" hangingPunct="0">
              <a:spcBef>
                <a:spcPct val="50000"/>
              </a:spcBef>
              <a:spcAft>
                <a:spcPts val="600"/>
              </a:spcAft>
              <a:tabLst>
                <a:tab pos="406400" algn="l"/>
              </a:tabLst>
              <a:defRPr/>
            </a:pPr>
            <a:r>
              <a:rPr lang="en-US" sz="2400" b="1" dirty="0">
                <a:ea typeface="Geneva" pitchFamily="1" charset="-128"/>
                <a:cs typeface="Arial" charset="0"/>
              </a:rPr>
              <a:t>  </a:t>
            </a:r>
            <a:r>
              <a:rPr lang="en-US" sz="2400" dirty="0">
                <a:ea typeface="Geneva" pitchFamily="1" charset="-128"/>
                <a:cs typeface="Arial" charset="0"/>
              </a:rPr>
              <a:t>Community </a:t>
            </a:r>
            <a:r>
              <a:rPr lang="en-US" sz="2400" dirty="0" smtClean="0">
                <a:ea typeface="Geneva" pitchFamily="1" charset="-128"/>
                <a:cs typeface="Arial" charset="0"/>
              </a:rPr>
              <a:t>health </a:t>
            </a:r>
            <a:r>
              <a:rPr lang="en-US" sz="2400" dirty="0">
                <a:ea typeface="Geneva" pitchFamily="1" charset="-128"/>
                <a:cs typeface="Arial" charset="0"/>
              </a:rPr>
              <a:t>s</a:t>
            </a:r>
            <a:r>
              <a:rPr lang="en-US" sz="2400" dirty="0" smtClean="0">
                <a:ea typeface="Geneva" pitchFamily="1" charset="-128"/>
                <a:cs typeface="Arial" charset="0"/>
              </a:rPr>
              <a:t>ervices</a:t>
            </a:r>
            <a:endParaRPr lang="en-US" sz="2400" dirty="0">
              <a:ea typeface="Geneva" pitchFamily="1" charset="-128"/>
              <a:cs typeface="Arial" charset="0"/>
            </a:endParaRPr>
          </a:p>
          <a:p>
            <a:pPr eaLnBrk="0" hangingPunct="0">
              <a:spcBef>
                <a:spcPts val="300"/>
              </a:spcBef>
              <a:buFont typeface="Wingdings" pitchFamily="2" charset="2"/>
              <a:buNone/>
              <a:tabLst>
                <a:tab pos="406400" algn="l"/>
              </a:tabLst>
              <a:defRPr/>
            </a:pPr>
            <a:r>
              <a:rPr lang="en-US" sz="2400" b="1" dirty="0">
                <a:ea typeface="Geneva" pitchFamily="1" charset="-128"/>
                <a:cs typeface="Arial" charset="0"/>
              </a:rPr>
              <a:t>	</a:t>
            </a:r>
            <a:r>
              <a:rPr lang="en-US" sz="2400" dirty="0">
                <a:ea typeface="Geneva" pitchFamily="1" charset="-128"/>
                <a:cs typeface="Arial" charset="0"/>
              </a:rPr>
              <a:t>--  Community health education</a:t>
            </a:r>
          </a:p>
          <a:p>
            <a:pPr marL="404813" eaLnBrk="0" hangingPunct="0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400" dirty="0">
                <a:ea typeface="Geneva" pitchFamily="1" charset="-128"/>
                <a:cs typeface="Arial" charset="0"/>
              </a:rPr>
              <a:t>--  Community-based clinical services</a:t>
            </a:r>
          </a:p>
          <a:p>
            <a:pPr marL="404813" eaLnBrk="0" hangingPunct="0">
              <a:buFont typeface="Wingdings" pitchFamily="2" charset="2"/>
              <a:buNone/>
              <a:defRPr/>
            </a:pPr>
            <a:r>
              <a:rPr lang="en-US" sz="2400" dirty="0">
                <a:ea typeface="Geneva" pitchFamily="1" charset="-128"/>
                <a:cs typeface="Arial" charset="0"/>
              </a:rPr>
              <a:t>--  Health care support </a:t>
            </a:r>
            <a:r>
              <a:rPr lang="en-US" sz="2400" dirty="0" smtClean="0">
                <a:ea typeface="Geneva" pitchFamily="1" charset="-128"/>
                <a:cs typeface="Arial" charset="0"/>
              </a:rPr>
              <a:t>services</a:t>
            </a:r>
          </a:p>
          <a:p>
            <a:pPr marL="404813" eaLnBrk="0" hangingPunct="0">
              <a:spcAft>
                <a:spcPts val="1200"/>
              </a:spcAft>
              <a:buFont typeface="Wingdings" pitchFamily="2" charset="2"/>
              <a:buNone/>
              <a:defRPr/>
            </a:pPr>
            <a:r>
              <a:rPr lang="en-US" sz="2400" dirty="0" smtClean="0">
                <a:ea typeface="Geneva" pitchFamily="1" charset="-128"/>
                <a:cs typeface="Arial" charset="0"/>
              </a:rPr>
              <a:t>--  Social and environmental improvement activities</a:t>
            </a:r>
            <a:endParaRPr lang="en-US" sz="2400" dirty="0">
              <a:ea typeface="Geneva" pitchFamily="1" charset="-128"/>
              <a:cs typeface="Arial" charset="0"/>
            </a:endParaRPr>
          </a:p>
          <a:p>
            <a:pPr eaLnBrk="0" hangingPunct="0">
              <a:spcAft>
                <a:spcPts val="600"/>
              </a:spcAft>
              <a:tabLst>
                <a:tab pos="406400" algn="l"/>
              </a:tabLst>
              <a:defRPr/>
            </a:pPr>
            <a:r>
              <a:rPr lang="en-US" sz="2400" b="1" dirty="0">
                <a:ea typeface="Geneva" pitchFamily="1" charset="-128"/>
                <a:cs typeface="Arial" charset="0"/>
              </a:rPr>
              <a:t>  </a:t>
            </a:r>
            <a:r>
              <a:rPr lang="en-US" sz="2400" dirty="0">
                <a:ea typeface="Geneva" pitchFamily="1" charset="-128"/>
                <a:cs typeface="Arial" charset="0"/>
              </a:rPr>
              <a:t>Health </a:t>
            </a:r>
            <a:r>
              <a:rPr lang="en-US" sz="2400" dirty="0" smtClean="0">
                <a:ea typeface="Geneva" pitchFamily="1" charset="-128"/>
                <a:cs typeface="Arial" charset="0"/>
              </a:rPr>
              <a:t>profession </a:t>
            </a:r>
            <a:r>
              <a:rPr lang="en-US" sz="2400" dirty="0">
                <a:ea typeface="Geneva" pitchFamily="1" charset="-128"/>
                <a:cs typeface="Arial" charset="0"/>
              </a:rPr>
              <a:t>e</a:t>
            </a:r>
            <a:r>
              <a:rPr lang="en-US" sz="2400" dirty="0" smtClean="0">
                <a:ea typeface="Geneva" pitchFamily="1" charset="-128"/>
                <a:cs typeface="Arial" charset="0"/>
              </a:rPr>
              <a:t>ducation</a:t>
            </a:r>
            <a:endParaRPr lang="en-US" sz="2400" dirty="0">
              <a:ea typeface="Geneva" pitchFamily="1" charset="-128"/>
              <a:cs typeface="Arial" charset="0"/>
            </a:endParaRPr>
          </a:p>
          <a:p>
            <a:pPr eaLnBrk="0" hangingPunct="0">
              <a:buFont typeface="Wingdings" pitchFamily="2" charset="2"/>
              <a:buNone/>
              <a:tabLst>
                <a:tab pos="406400" algn="l"/>
              </a:tabLst>
              <a:defRPr/>
            </a:pPr>
            <a:r>
              <a:rPr lang="en-US" sz="2400" b="1" dirty="0">
                <a:ea typeface="Geneva" pitchFamily="1" charset="-128"/>
                <a:cs typeface="Arial" charset="0"/>
              </a:rPr>
              <a:t>	</a:t>
            </a:r>
            <a:r>
              <a:rPr lang="en-US" sz="2400" dirty="0">
                <a:ea typeface="Geneva" pitchFamily="1" charset="-128"/>
                <a:cs typeface="Arial" charset="0"/>
              </a:rPr>
              <a:t>--  Physicians, medical students</a:t>
            </a:r>
          </a:p>
          <a:p>
            <a:pPr eaLnBrk="0" hangingPunct="0">
              <a:buFont typeface="Wingdings" pitchFamily="2" charset="2"/>
              <a:buNone/>
              <a:tabLst>
                <a:tab pos="406400" algn="l"/>
              </a:tabLst>
              <a:defRPr/>
            </a:pPr>
            <a:r>
              <a:rPr lang="en-US" sz="2400" dirty="0">
                <a:ea typeface="Geneva" pitchFamily="1" charset="-128"/>
                <a:cs typeface="Arial" charset="0"/>
              </a:rPr>
              <a:t>	--  Nurses, nursing students	</a:t>
            </a:r>
          </a:p>
          <a:p>
            <a:pPr eaLnBrk="0" hangingPunct="0">
              <a:buFont typeface="Wingdings" pitchFamily="2" charset="2"/>
              <a:buNone/>
              <a:tabLst>
                <a:tab pos="406400" algn="l"/>
              </a:tabLst>
              <a:defRPr/>
            </a:pPr>
            <a:r>
              <a:rPr lang="en-US" sz="2400" dirty="0">
                <a:ea typeface="Geneva" pitchFamily="1" charset="-128"/>
                <a:cs typeface="Arial" charset="0"/>
              </a:rPr>
              <a:t>	--  Other health professions</a:t>
            </a: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990600" y="1219200"/>
            <a:ext cx="6705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9pPr>
          </a:lstStyle>
          <a:p>
            <a:pPr algn="ctr"/>
            <a:r>
              <a:rPr lang="en-US" sz="3200" b="1" dirty="0">
                <a:latin typeface="+mj-lt"/>
              </a:rPr>
              <a:t>What is Community Benefit?</a:t>
            </a:r>
          </a:p>
        </p:txBody>
      </p:sp>
    </p:spTree>
    <p:extLst>
      <p:ext uri="{BB962C8B-B14F-4D97-AF65-F5344CB8AC3E}">
        <p14:creationId xmlns:p14="http://schemas.microsoft.com/office/powerpoint/2010/main" val="34398899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07C4F-1D2B-4D27-87B4-70197EEC1715}" type="datetime1">
              <a:rPr lang="en-US" smtClean="0"/>
              <a:t>2/18/2015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A0C14-8866-48AE-8DB7-4F4AC9DA5690}" type="slidenum">
              <a:rPr lang="en-US" smtClean="0"/>
              <a:t>7</a:t>
            </a:fld>
            <a:endParaRPr lang="en-US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447136" y="2057400"/>
            <a:ext cx="8229600" cy="412420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 typeface="Wingdings" pitchFamily="2" charset="2"/>
              <a:buNone/>
              <a:tabLst>
                <a:tab pos="406400" algn="l"/>
              </a:tabLst>
              <a:defRPr/>
            </a:pPr>
            <a:r>
              <a:rPr lang="en-US" sz="2800" b="1" dirty="0">
                <a:ea typeface="Geneva" pitchFamily="1" charset="-128"/>
                <a:cs typeface="Arial" charset="0"/>
              </a:rPr>
              <a:t>Categories of Community Benefit Services</a:t>
            </a:r>
          </a:p>
          <a:p>
            <a:pPr eaLnBrk="0" hangingPunct="0">
              <a:spcBef>
                <a:spcPct val="50000"/>
              </a:spcBef>
              <a:spcAft>
                <a:spcPts val="600"/>
              </a:spcAft>
              <a:tabLst>
                <a:tab pos="406400" algn="l"/>
              </a:tabLst>
              <a:defRPr/>
            </a:pPr>
            <a:r>
              <a:rPr lang="en-US" sz="2800" b="1" dirty="0">
                <a:ea typeface="Geneva" pitchFamily="1" charset="-128"/>
                <a:cs typeface="Arial" charset="0"/>
              </a:rPr>
              <a:t>  </a:t>
            </a:r>
            <a:r>
              <a:rPr lang="en-US" sz="2800" dirty="0">
                <a:ea typeface="Geneva" pitchFamily="1" charset="-128"/>
                <a:cs typeface="Arial" charset="0"/>
              </a:rPr>
              <a:t>Subsidized </a:t>
            </a:r>
            <a:r>
              <a:rPr lang="en-US" sz="2800" dirty="0" smtClean="0">
                <a:ea typeface="Geneva" pitchFamily="1" charset="-128"/>
                <a:cs typeface="Arial" charset="0"/>
              </a:rPr>
              <a:t>health </a:t>
            </a:r>
            <a:r>
              <a:rPr lang="en-US" sz="2800" dirty="0">
                <a:ea typeface="Geneva" pitchFamily="1" charset="-128"/>
                <a:cs typeface="Arial" charset="0"/>
              </a:rPr>
              <a:t>s</a:t>
            </a:r>
            <a:r>
              <a:rPr lang="en-US" sz="2800" dirty="0" smtClean="0">
                <a:ea typeface="Geneva" pitchFamily="1" charset="-128"/>
                <a:cs typeface="Arial" charset="0"/>
              </a:rPr>
              <a:t>ervices</a:t>
            </a:r>
            <a:endParaRPr lang="en-US" sz="2800" dirty="0">
              <a:ea typeface="Geneva" pitchFamily="1" charset="-128"/>
              <a:cs typeface="Arial" charset="0"/>
            </a:endParaRPr>
          </a:p>
          <a:p>
            <a:pPr eaLnBrk="0" hangingPunct="0">
              <a:spcBef>
                <a:spcPts val="0"/>
              </a:spcBef>
              <a:buFont typeface="Wingdings" pitchFamily="2" charset="2"/>
              <a:buNone/>
              <a:tabLst>
                <a:tab pos="406400" algn="l"/>
              </a:tabLst>
              <a:defRPr/>
            </a:pPr>
            <a:r>
              <a:rPr lang="en-US" sz="2800" b="1" dirty="0">
                <a:ea typeface="Geneva" pitchFamily="1" charset="-128"/>
                <a:cs typeface="Arial" charset="0"/>
              </a:rPr>
              <a:t>	</a:t>
            </a:r>
            <a:r>
              <a:rPr lang="en-US" sz="2800" dirty="0">
                <a:ea typeface="Geneva" pitchFamily="1" charset="-128"/>
                <a:cs typeface="Arial" charset="0"/>
              </a:rPr>
              <a:t>--  Emergency and trauma services</a:t>
            </a:r>
          </a:p>
          <a:p>
            <a:pPr eaLnBrk="0" hangingPunct="0">
              <a:buFont typeface="Wingdings" pitchFamily="2" charset="2"/>
              <a:buNone/>
              <a:tabLst>
                <a:tab pos="406400" algn="l"/>
              </a:tabLst>
              <a:defRPr/>
            </a:pPr>
            <a:r>
              <a:rPr lang="en-US" sz="2800" dirty="0">
                <a:ea typeface="Geneva" pitchFamily="1" charset="-128"/>
                <a:cs typeface="Arial" charset="0"/>
              </a:rPr>
              <a:t>	--  Behavioral health</a:t>
            </a:r>
          </a:p>
          <a:p>
            <a:pPr eaLnBrk="0" hangingPunct="0">
              <a:spcBef>
                <a:spcPct val="50000"/>
              </a:spcBef>
              <a:spcAft>
                <a:spcPts val="600"/>
              </a:spcAft>
              <a:tabLst>
                <a:tab pos="406400" algn="l"/>
              </a:tabLst>
              <a:defRPr/>
            </a:pPr>
            <a:r>
              <a:rPr lang="en-US" sz="2800" b="1" dirty="0">
                <a:ea typeface="Geneva" pitchFamily="1" charset="-128"/>
                <a:cs typeface="Arial" charset="0"/>
              </a:rPr>
              <a:t>  </a:t>
            </a:r>
            <a:r>
              <a:rPr lang="en-US" sz="2800" dirty="0">
                <a:ea typeface="Geneva" pitchFamily="1" charset="-128"/>
                <a:cs typeface="Arial" charset="0"/>
              </a:rPr>
              <a:t>Research</a:t>
            </a:r>
          </a:p>
          <a:p>
            <a:pPr eaLnBrk="0" hangingPunct="0">
              <a:spcBef>
                <a:spcPts val="0"/>
              </a:spcBef>
              <a:buFont typeface="Wingdings" pitchFamily="2" charset="2"/>
              <a:buNone/>
              <a:tabLst>
                <a:tab pos="406400" algn="l"/>
              </a:tabLst>
              <a:defRPr/>
            </a:pPr>
            <a:r>
              <a:rPr lang="en-US" sz="2800" dirty="0">
                <a:ea typeface="Geneva" pitchFamily="1" charset="-128"/>
                <a:cs typeface="Arial" charset="0"/>
              </a:rPr>
              <a:t>	--  Clinical research</a:t>
            </a:r>
          </a:p>
          <a:p>
            <a:pPr eaLnBrk="0" hangingPunct="0">
              <a:buFont typeface="Wingdings" pitchFamily="2" charset="2"/>
              <a:buNone/>
              <a:tabLst>
                <a:tab pos="406400" algn="l"/>
              </a:tabLst>
              <a:defRPr/>
            </a:pPr>
            <a:r>
              <a:rPr lang="en-US" sz="2800" dirty="0">
                <a:ea typeface="Geneva" pitchFamily="1" charset="-128"/>
                <a:cs typeface="Arial" charset="0"/>
              </a:rPr>
              <a:t>	--  Community health research</a:t>
            </a:r>
          </a:p>
          <a:p>
            <a:pPr eaLnBrk="0" hangingPunct="0">
              <a:buFont typeface="Wingdings" pitchFamily="2" charset="2"/>
              <a:buNone/>
              <a:tabLst>
                <a:tab pos="406400" algn="l"/>
              </a:tabLst>
              <a:defRPr/>
            </a:pPr>
            <a:r>
              <a:rPr lang="en-US" sz="2800" dirty="0">
                <a:ea typeface="Geneva" pitchFamily="1" charset="-128"/>
                <a:cs typeface="Arial" charset="0"/>
              </a:rPr>
              <a:t>	--  Health care delivery innovation</a:t>
            </a:r>
            <a:endParaRPr lang="en-US" sz="2800" b="1" dirty="0">
              <a:ea typeface="Geneva" pitchFamily="1" charset="-128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47236" y="1295400"/>
            <a:ext cx="662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+mj-lt"/>
              </a:rPr>
              <a:t>What is Community Benefit?</a:t>
            </a:r>
            <a:endParaRPr lang="en-US" sz="32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466596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C5BE5-DE4E-4012-9627-4024BDCFBABC}" type="datetime1">
              <a:rPr lang="en-US" smtClean="0"/>
              <a:t>2/18/2015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A0C14-8866-48AE-8DB7-4F4AC9DA5690}" type="slidenum">
              <a:rPr lang="en-US" smtClean="0"/>
              <a:t>8</a:t>
            </a:fld>
            <a:endParaRPr lang="en-US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452887" y="1676400"/>
            <a:ext cx="8229600" cy="464742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 typeface="Wingdings" pitchFamily="2" charset="2"/>
              <a:buNone/>
              <a:tabLst>
                <a:tab pos="406400" algn="l"/>
              </a:tabLst>
              <a:defRPr/>
            </a:pPr>
            <a:r>
              <a:rPr lang="en-US" sz="2400" b="1" dirty="0">
                <a:latin typeface="+mn-lt"/>
                <a:ea typeface="Geneva" pitchFamily="1" charset="-128"/>
                <a:cs typeface="Arial" charset="0"/>
              </a:rPr>
              <a:t>Categories of Community Benefit Services</a:t>
            </a:r>
          </a:p>
          <a:p>
            <a:pPr eaLnBrk="0" hangingPunct="0">
              <a:spcBef>
                <a:spcPct val="50000"/>
              </a:spcBef>
              <a:spcAft>
                <a:spcPts val="600"/>
              </a:spcAft>
              <a:tabLst>
                <a:tab pos="406400" algn="l"/>
              </a:tabLst>
              <a:defRPr/>
            </a:pPr>
            <a:r>
              <a:rPr lang="en-US" sz="2400" b="1" dirty="0">
                <a:latin typeface="+mn-lt"/>
                <a:ea typeface="Geneva" pitchFamily="1" charset="-128"/>
                <a:cs typeface="Arial" charset="0"/>
              </a:rPr>
              <a:t>  </a:t>
            </a:r>
            <a:r>
              <a:rPr lang="en-US" sz="2400" dirty="0">
                <a:latin typeface="+mn-lt"/>
                <a:ea typeface="Geneva" pitchFamily="1" charset="-128"/>
                <a:cs typeface="Arial" charset="0"/>
              </a:rPr>
              <a:t>Cash and </a:t>
            </a:r>
            <a:r>
              <a:rPr lang="en-US" sz="2400" dirty="0" smtClean="0">
                <a:latin typeface="+mn-lt"/>
                <a:ea typeface="Geneva" pitchFamily="1" charset="-128"/>
                <a:cs typeface="Arial" charset="0"/>
              </a:rPr>
              <a:t>in-kind </a:t>
            </a:r>
            <a:r>
              <a:rPr lang="en-US" sz="2400" dirty="0">
                <a:ea typeface="Geneva" pitchFamily="1" charset="-128"/>
                <a:cs typeface="Arial" charset="0"/>
              </a:rPr>
              <a:t>c</a:t>
            </a:r>
            <a:r>
              <a:rPr lang="en-US" sz="2400" dirty="0" smtClean="0">
                <a:latin typeface="+mn-lt"/>
                <a:ea typeface="Geneva" pitchFamily="1" charset="-128"/>
                <a:cs typeface="Arial" charset="0"/>
              </a:rPr>
              <a:t>ontributions</a:t>
            </a:r>
            <a:endParaRPr lang="en-US" sz="2400" dirty="0">
              <a:latin typeface="+mn-lt"/>
              <a:ea typeface="Geneva" pitchFamily="1" charset="-128"/>
              <a:cs typeface="Arial" charset="0"/>
            </a:endParaRPr>
          </a:p>
          <a:p>
            <a:pPr eaLnBrk="0" hangingPunct="0">
              <a:spcBef>
                <a:spcPts val="0"/>
              </a:spcBef>
              <a:buFont typeface="Wingdings" pitchFamily="2" charset="2"/>
              <a:buNone/>
              <a:tabLst>
                <a:tab pos="406400" algn="l"/>
              </a:tabLst>
              <a:defRPr/>
            </a:pPr>
            <a:r>
              <a:rPr lang="en-US" sz="2400" b="1" dirty="0">
                <a:latin typeface="+mn-lt"/>
                <a:ea typeface="Geneva" pitchFamily="1" charset="-128"/>
                <a:cs typeface="Arial" charset="0"/>
              </a:rPr>
              <a:t>	</a:t>
            </a:r>
            <a:r>
              <a:rPr lang="en-US" sz="2400" dirty="0">
                <a:latin typeface="+mn-lt"/>
                <a:ea typeface="Geneva" pitchFamily="1" charset="-128"/>
                <a:cs typeface="Arial" charset="0"/>
              </a:rPr>
              <a:t>--  Cash donations</a:t>
            </a:r>
          </a:p>
          <a:p>
            <a:pPr eaLnBrk="0" hangingPunct="0">
              <a:buFont typeface="Wingdings" pitchFamily="2" charset="2"/>
              <a:buNone/>
              <a:tabLst>
                <a:tab pos="406400" algn="l"/>
              </a:tabLst>
              <a:defRPr/>
            </a:pPr>
            <a:r>
              <a:rPr lang="en-US" sz="2400" dirty="0">
                <a:latin typeface="+mn-lt"/>
                <a:ea typeface="Geneva" pitchFamily="1" charset="-128"/>
                <a:cs typeface="Arial" charset="0"/>
              </a:rPr>
              <a:t>	--  Grants</a:t>
            </a:r>
          </a:p>
          <a:p>
            <a:pPr eaLnBrk="0" hangingPunct="0">
              <a:spcAft>
                <a:spcPts val="1200"/>
              </a:spcAft>
              <a:buFont typeface="Wingdings" pitchFamily="2" charset="2"/>
              <a:buNone/>
              <a:tabLst>
                <a:tab pos="406400" algn="l"/>
              </a:tabLst>
              <a:defRPr/>
            </a:pPr>
            <a:r>
              <a:rPr lang="en-US" sz="2400" dirty="0">
                <a:latin typeface="+mn-lt"/>
                <a:ea typeface="Geneva" pitchFamily="1" charset="-128"/>
                <a:cs typeface="Arial" charset="0"/>
              </a:rPr>
              <a:t>	--  In-kind donations</a:t>
            </a:r>
          </a:p>
          <a:p>
            <a:pPr eaLnBrk="0" hangingPunct="0">
              <a:spcAft>
                <a:spcPts val="600"/>
              </a:spcAft>
              <a:tabLst>
                <a:tab pos="406400" algn="l"/>
              </a:tabLst>
              <a:defRPr/>
            </a:pPr>
            <a:r>
              <a:rPr lang="en-US" sz="2400" b="1" dirty="0">
                <a:latin typeface="+mn-lt"/>
                <a:ea typeface="Geneva" pitchFamily="1" charset="-128"/>
                <a:cs typeface="Arial" charset="0"/>
              </a:rPr>
              <a:t>  </a:t>
            </a:r>
            <a:r>
              <a:rPr lang="en-US" sz="2400" dirty="0">
                <a:latin typeface="+mn-lt"/>
                <a:ea typeface="Geneva" pitchFamily="1" charset="-128"/>
                <a:cs typeface="Arial" charset="0"/>
              </a:rPr>
              <a:t>Community </a:t>
            </a:r>
            <a:r>
              <a:rPr lang="en-US" sz="2400" dirty="0" smtClean="0">
                <a:latin typeface="+mn-lt"/>
                <a:ea typeface="Geneva" pitchFamily="1" charset="-128"/>
                <a:cs typeface="Arial" charset="0"/>
              </a:rPr>
              <a:t>building </a:t>
            </a:r>
            <a:r>
              <a:rPr lang="en-US" sz="2400" dirty="0">
                <a:ea typeface="Geneva" pitchFamily="1" charset="-128"/>
                <a:cs typeface="Arial" charset="0"/>
              </a:rPr>
              <a:t>a</a:t>
            </a:r>
            <a:r>
              <a:rPr lang="en-US" sz="2400" dirty="0" smtClean="0">
                <a:latin typeface="+mn-lt"/>
                <a:ea typeface="Geneva" pitchFamily="1" charset="-128"/>
                <a:cs typeface="Arial" charset="0"/>
              </a:rPr>
              <a:t>ctivities</a:t>
            </a:r>
            <a:endParaRPr lang="en-US" sz="2400" dirty="0">
              <a:latin typeface="+mn-lt"/>
              <a:ea typeface="Geneva" pitchFamily="1" charset="-128"/>
              <a:cs typeface="Arial" charset="0"/>
            </a:endParaRPr>
          </a:p>
          <a:p>
            <a:pPr eaLnBrk="0" hangingPunct="0">
              <a:spcBef>
                <a:spcPts val="0"/>
              </a:spcBef>
              <a:buFont typeface="Wingdings" pitchFamily="2" charset="2"/>
              <a:buNone/>
              <a:tabLst>
                <a:tab pos="406400" algn="l"/>
              </a:tabLst>
              <a:defRPr/>
            </a:pPr>
            <a:r>
              <a:rPr lang="en-US" sz="2400" b="1" dirty="0">
                <a:latin typeface="+mn-lt"/>
                <a:ea typeface="Geneva" pitchFamily="1" charset="-128"/>
                <a:cs typeface="Arial" charset="0"/>
              </a:rPr>
              <a:t>	</a:t>
            </a:r>
            <a:r>
              <a:rPr lang="en-US" sz="2400" dirty="0">
                <a:latin typeface="+mn-lt"/>
                <a:ea typeface="Geneva" pitchFamily="1" charset="-128"/>
                <a:cs typeface="Arial" charset="0"/>
              </a:rPr>
              <a:t>--  Physical improvements/housing</a:t>
            </a:r>
          </a:p>
          <a:p>
            <a:pPr eaLnBrk="0" hangingPunct="0">
              <a:buFont typeface="Wingdings" pitchFamily="2" charset="2"/>
              <a:buNone/>
              <a:tabLst>
                <a:tab pos="406400" algn="l"/>
              </a:tabLst>
              <a:defRPr/>
            </a:pPr>
            <a:r>
              <a:rPr lang="en-US" sz="2400" dirty="0">
                <a:latin typeface="+mn-lt"/>
                <a:ea typeface="Geneva" pitchFamily="1" charset="-128"/>
                <a:cs typeface="Arial" charset="0"/>
              </a:rPr>
              <a:t>	--  Economic development</a:t>
            </a:r>
          </a:p>
          <a:p>
            <a:pPr eaLnBrk="0" hangingPunct="0">
              <a:buFont typeface="Wingdings" pitchFamily="2" charset="2"/>
              <a:buNone/>
              <a:tabLst>
                <a:tab pos="406400" algn="l"/>
              </a:tabLst>
              <a:defRPr/>
            </a:pPr>
            <a:r>
              <a:rPr lang="en-US" sz="2400" dirty="0">
                <a:latin typeface="+mn-lt"/>
                <a:ea typeface="Geneva" pitchFamily="1" charset="-128"/>
                <a:cs typeface="Arial" charset="0"/>
              </a:rPr>
              <a:t>	--  Environmental improvements</a:t>
            </a:r>
          </a:p>
          <a:p>
            <a:pPr eaLnBrk="0" hangingPunct="0">
              <a:buFont typeface="Wingdings" pitchFamily="2" charset="2"/>
              <a:buNone/>
              <a:tabLst>
                <a:tab pos="406400" algn="l"/>
              </a:tabLst>
              <a:defRPr/>
            </a:pPr>
            <a:r>
              <a:rPr lang="en-US" sz="2400" dirty="0">
                <a:latin typeface="+mn-lt"/>
                <a:ea typeface="Geneva" pitchFamily="1" charset="-128"/>
                <a:cs typeface="Arial" charset="0"/>
              </a:rPr>
              <a:t>	--  Coalition building</a:t>
            </a:r>
          </a:p>
          <a:p>
            <a:pPr eaLnBrk="0" hangingPunct="0">
              <a:buFont typeface="Wingdings" pitchFamily="2" charset="2"/>
              <a:buNone/>
              <a:tabLst>
                <a:tab pos="406400" algn="l"/>
              </a:tabLst>
              <a:defRPr/>
            </a:pPr>
            <a:r>
              <a:rPr lang="en-US" sz="2400" dirty="0">
                <a:latin typeface="+mn-lt"/>
                <a:ea typeface="Geneva" pitchFamily="1" charset="-128"/>
                <a:cs typeface="Arial" charset="0"/>
              </a:rPr>
              <a:t>	--  Advocacy for community health improvement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84053" y="1091625"/>
            <a:ext cx="662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+mj-lt"/>
              </a:rPr>
              <a:t>What is Community Benefit?</a:t>
            </a:r>
            <a:endParaRPr lang="en-US" sz="32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051946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D6AB4-5A0A-40D7-9F82-9592288FEB08}" type="datetime1">
              <a:rPr lang="en-US" smtClean="0"/>
              <a:t>2/18/2015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A0C14-8866-48AE-8DB7-4F4AC9DA5690}" type="slidenum">
              <a:rPr lang="en-US" smtClean="0"/>
              <a:t>9</a:t>
            </a:fld>
            <a:endParaRPr lang="en-US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34196" y="2514600"/>
            <a:ext cx="8305800" cy="370870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 typeface="Wingdings" pitchFamily="2" charset="2"/>
              <a:buNone/>
              <a:tabLst>
                <a:tab pos="406400" algn="l"/>
              </a:tabLst>
              <a:defRPr/>
            </a:pPr>
            <a:r>
              <a:rPr lang="en-US" sz="2800" b="1" dirty="0">
                <a:latin typeface="+mn-lt"/>
                <a:ea typeface="Geneva" pitchFamily="1" charset="-128"/>
                <a:cs typeface="Arial" charset="0"/>
              </a:rPr>
              <a:t>A Process: </a:t>
            </a:r>
          </a:p>
          <a:p>
            <a:pPr eaLnBrk="0" hangingPunct="0">
              <a:spcBef>
                <a:spcPct val="50000"/>
              </a:spcBef>
              <a:buFont typeface="Wingdings" pitchFamily="2" charset="2"/>
              <a:buNone/>
              <a:tabLst>
                <a:tab pos="406400" algn="l"/>
              </a:tabLst>
              <a:defRPr/>
            </a:pPr>
            <a:r>
              <a:rPr lang="en-US" sz="2800" dirty="0">
                <a:latin typeface="+mn-lt"/>
                <a:ea typeface="Geneva" pitchFamily="1" charset="-128"/>
                <a:cs typeface="Arial" charset="0"/>
              </a:rPr>
              <a:t>Community Benefit is a planned, managed, organized and measured approach to health care organizations’ participation in meeting identified community health and health-related needs. </a:t>
            </a:r>
          </a:p>
          <a:p>
            <a:pPr eaLnBrk="0" hangingPunct="0">
              <a:spcBef>
                <a:spcPct val="50000"/>
              </a:spcBef>
              <a:buFont typeface="Wingdings" pitchFamily="2" charset="2"/>
              <a:buNone/>
              <a:tabLst>
                <a:tab pos="406400" algn="l"/>
              </a:tabLst>
              <a:defRPr/>
            </a:pPr>
            <a:endParaRPr lang="en-US" dirty="0">
              <a:ea typeface="Geneva" pitchFamily="1" charset="-128"/>
              <a:cs typeface="Arial" charset="0"/>
            </a:endParaRPr>
          </a:p>
          <a:p>
            <a:pPr eaLnBrk="0" hangingPunct="0">
              <a:spcBef>
                <a:spcPct val="50000"/>
              </a:spcBef>
              <a:buFont typeface="Wingdings" pitchFamily="2" charset="2"/>
              <a:buNone/>
              <a:tabLst>
                <a:tab pos="406400" algn="l"/>
              </a:tabLst>
              <a:defRPr/>
            </a:pPr>
            <a:endParaRPr lang="en-US" b="1" dirty="0">
              <a:ea typeface="Geneva" pitchFamily="1" charset="-128"/>
              <a:cs typeface="Arial" charset="0"/>
            </a:endParaRPr>
          </a:p>
          <a:p>
            <a:pPr eaLnBrk="0" hangingPunct="0">
              <a:spcBef>
                <a:spcPct val="50000"/>
              </a:spcBef>
              <a:buFont typeface="Wingdings" pitchFamily="2" charset="2"/>
              <a:buNone/>
              <a:tabLst>
                <a:tab pos="406400" algn="l"/>
              </a:tabLst>
              <a:defRPr/>
            </a:pPr>
            <a:endParaRPr lang="en-US" dirty="0">
              <a:ea typeface="Geneva" pitchFamily="1" charset="-128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3796" y="1511588"/>
            <a:ext cx="662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+mj-lt"/>
              </a:rPr>
              <a:t>What is Community Benefit?</a:t>
            </a:r>
            <a:endParaRPr lang="en-US" sz="32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00759348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Blank Presentation">
      <a:majorFont>
        <a:latin typeface="Arial"/>
        <a:ea typeface="ヒラギノ角ゴ Pro W3"/>
        <a:cs typeface="Geneva"/>
      </a:majorFont>
      <a:minorFont>
        <a:latin typeface="Arial"/>
        <a:ea typeface="ヒラギノ角ゴ Pro W3"/>
        <a:cs typeface="Genev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  <a:cs typeface="Genev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  <a:cs typeface="Geneva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A535C"/>
        </a:accent1>
        <a:accent2>
          <a:srgbClr val="CBA128"/>
        </a:accent2>
        <a:accent3>
          <a:srgbClr val="FFFFFF"/>
        </a:accent3>
        <a:accent4>
          <a:srgbClr val="000000"/>
        </a:accent4>
        <a:accent5>
          <a:srgbClr val="E1B3B5"/>
        </a:accent5>
        <a:accent6>
          <a:srgbClr val="B89123"/>
        </a:accent6>
        <a:hlink>
          <a:srgbClr val="7795B7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lank Presentation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Blank Presentation">
      <a:majorFont>
        <a:latin typeface="Arial"/>
        <a:ea typeface="ヒラギノ角ゴ Pro W3"/>
        <a:cs typeface="Geneva"/>
      </a:majorFont>
      <a:minorFont>
        <a:latin typeface="Arial"/>
        <a:ea typeface="ヒラギノ角ゴ Pro W3"/>
        <a:cs typeface="Genev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  <a:cs typeface="Genev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  <a:cs typeface="Geneva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A535C"/>
        </a:accent1>
        <a:accent2>
          <a:srgbClr val="CBA128"/>
        </a:accent2>
        <a:accent3>
          <a:srgbClr val="FFFFFF"/>
        </a:accent3>
        <a:accent4>
          <a:srgbClr val="000000"/>
        </a:accent4>
        <a:accent5>
          <a:srgbClr val="E1B3B5"/>
        </a:accent5>
        <a:accent6>
          <a:srgbClr val="B89123"/>
        </a:accent6>
        <a:hlink>
          <a:srgbClr val="7795B7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NACo Document Issue Area" ma:contentTypeID="0x01010002829C84FCC62B4B80B39C14BCB14B79080063B194183F7B814FA8843885854BFF08" ma:contentTypeVersion="24" ma:contentTypeDescription="Legislative Issues" ma:contentTypeScope="" ma:versionID="635d0a52a497192fb9c23aed19b89cba">
  <xsd:schema xmlns:xsd="http://www.w3.org/2001/XMLSchema" xmlns:xs="http://www.w3.org/2001/XMLSchema" xmlns:p="http://schemas.microsoft.com/office/2006/metadata/properties" xmlns:ns1="http://schemas.microsoft.com/sharepoint/v3" xmlns:ns2="970f6643-c92b-418f-b7eb-e9b0fe84fc76" xmlns:ns3="http://schemas.microsoft.com/sharepoint/v3/fields" targetNamespace="http://schemas.microsoft.com/office/2006/metadata/properties" ma:root="true" ma:fieldsID="91565fcc549e875ae033fd3445e72cc5" ns1:_="" ns2:_="" ns3:_="">
    <xsd:import namespace="http://schemas.microsoft.com/sharepoint/v3"/>
    <xsd:import namespace="970f6643-c92b-418f-b7eb-e9b0fe84fc76"/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Description" minOccurs="0"/>
                <xsd:element ref="ns2:Document_x0020_Date" minOccurs="0"/>
                <xsd:element ref="ns1:PublishingRollupImage" minOccurs="0"/>
                <xsd:element ref="ns2:Document_x0020_Type" minOccurs="0"/>
                <xsd:element ref="ns3:_DCDateCreated" minOccurs="0"/>
                <xsd:element ref="ns2:IssueArea" minOccurs="0"/>
                <xsd:element ref="ns2:h6ec63903ea94291a9ab657777347f64" minOccurs="0"/>
                <xsd:element ref="ns2:TaxCatchAll" minOccurs="0"/>
                <xsd:element ref="ns2:TaxCatchAllLabel" minOccurs="0"/>
                <xsd:element ref="ns2:c039fdd984f240c985a025e7b4053e51" minOccurs="0"/>
                <xsd:element ref="ns2:i4ffa091575342bb843af3f574311767" minOccurs="0"/>
                <xsd:element ref="ns2:hbfb9bc49a9f436a951da7b486f67af0" minOccurs="0"/>
                <xsd:element ref="ns2:d0843264bdca42fcbee3905bbdfaed52" minOccurs="0"/>
                <xsd:element ref="ns2:bb3d20acec1a4afdab9328a09eac5629" minOccurs="0"/>
                <xsd:element ref="ns2:j9fb7855cfdf4568b8d5b7735504dc7b" minOccurs="0"/>
                <xsd:element ref="ns2:a5c74b0c5674401cbbd4bf066ea1724b" minOccurs="0"/>
                <xsd:element ref="ns2:mf8065d11ce64fd18a1b03d44b9c7d9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RollupImage" ma:index="4" nillable="true" ma:displayName="Rollup Image" ma:description="" ma:internalName="PublishingRollupImag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0f6643-c92b-418f-b7eb-e9b0fe84fc76" elementFormDefault="qualified">
    <xsd:import namespace="http://schemas.microsoft.com/office/2006/documentManagement/types"/>
    <xsd:import namespace="http://schemas.microsoft.com/office/infopath/2007/PartnerControls"/>
    <xsd:element name="Description" ma:index="2" nillable="true" ma:displayName="Description" ma:internalName="Description">
      <xsd:simpleType>
        <xsd:restriction base="dms:Note"/>
      </xsd:simpleType>
    </xsd:element>
    <xsd:element name="Document_x0020_Date" ma:index="3" nillable="true" ma:displayName="DocumentDate" ma:format="DateOnly" ma:internalName="Document_x0020_Date">
      <xsd:simpleType>
        <xsd:restriction base="dms:DateTime"/>
      </xsd:simpleType>
    </xsd:element>
    <xsd:element name="Document_x0020_Type" ma:index="5" nillable="true" ma:displayName="DocumentType" ma:format="Dropdown" ma:internalName="Document_x0020_Type">
      <xsd:simpleType>
        <xsd:restriction base="dms:Choice">
          <xsd:enumeration value="-"/>
          <xsd:enumeration value="Advocacy"/>
          <xsd:enumeration value="Archive"/>
          <xsd:enumeration value="Award"/>
          <xsd:enumeration value="Article"/>
          <xsd:enumeration value="Bulletin"/>
          <xsd:enumeration value="Congressional Letter"/>
          <xsd:enumeration value="Congressional Testimony"/>
          <xsd:enumeration value="County Program"/>
          <xsd:enumeration value="e-Bulletin"/>
          <xsd:enumeration value="Fact Sheet"/>
          <xsd:enumeration value="Grant Opportunity"/>
          <xsd:enumeration value="Issue Brief"/>
          <xsd:enumeration value="Meeting/Event"/>
          <xsd:enumeration value="Newsletter"/>
          <xsd:enumeration value="Other Resource"/>
          <xsd:enumeration value="Outside Resource"/>
          <xsd:enumeration value="Platform"/>
          <xsd:enumeration value="Presentation"/>
          <xsd:enumeration value="Publication"/>
          <xsd:enumeration value="Resource"/>
          <xsd:enumeration value="Survey"/>
          <xsd:enumeration value="Webinar Presentation"/>
          <xsd:enumeration value="Workshop Presentation"/>
        </xsd:restriction>
      </xsd:simpleType>
    </xsd:element>
    <xsd:element name="IssueArea" ma:index="16" nillable="true" ma:displayName="IssueArea" ma:description="Legislative Policy &amp; Steering Committeees" ma:internalName="IssueArea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griculture/Rural Affairs"/>
                    <xsd:enumeration value="Community/Economic Development"/>
                    <xsd:enumeration value="Emergency Management"/>
                    <xsd:enumeration value="Energy/Environment/Land Use"/>
                    <xsd:enumeration value="Finance/Intergovernmental Affairs"/>
                    <xsd:enumeration value="Health"/>
                    <xsd:enumeration value="Housing"/>
                    <xsd:enumeration value="Homeland Security"/>
                    <xsd:enumeration value="Human Services/Education"/>
                    <xsd:enumeration value="Justice/Public Safety"/>
                    <xsd:enumeration value="Labor/Employment"/>
                    <xsd:enumeration value="Public Lands"/>
                    <xsd:enumeration value="Restore the Partnership"/>
                    <xsd:enumeration value="Telecommunications/Technology"/>
                    <xsd:enumeration value="Transportation"/>
                    <xsd:enumeration value="LUCC"/>
                    <xsd:enumeration value="RAC"/>
                    <xsd:enumeration value="WIR"/>
                    <xsd:enumeration value="ALL"/>
                  </xsd:restriction>
                </xsd:simpleType>
              </xsd:element>
            </xsd:sequence>
          </xsd:extension>
        </xsd:complexContent>
      </xsd:complexType>
    </xsd:element>
    <xsd:element name="h6ec63903ea94291a9ab657777347f64" ma:index="19" nillable="true" ma:taxonomy="true" ma:internalName="h6ec63903ea94291a9ab657777347f64" ma:taxonomyFieldName="Content_x0020_Type" ma:displayName="ContentType" ma:default="" ma:fieldId="{16ec6390-3ea9-4291-a9ab-657777347f64}" ma:sspId="abb0c844-378b-4d62-ab96-2571d315d33d" ma:termSetId="86191ef9-7569-4df4-9ae4-fab1421c002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20" nillable="true" ma:displayName="Taxonomy Catch All Column" ma:hidden="true" ma:list="{2e157ce3-4771-4352-a30c-a9f3d86854a0}" ma:internalName="TaxCatchAll" ma:showField="CatchAllData" ma:web="970f6643-c92b-418f-b7eb-e9b0fe84fc7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21" nillable="true" ma:displayName="Taxonomy Catch All Column1" ma:hidden="true" ma:list="{2e157ce3-4771-4352-a30c-a9f3d86854a0}" ma:internalName="TaxCatchAllLabel" ma:readOnly="true" ma:showField="CatchAllDataLabel" ma:web="970f6643-c92b-418f-b7eb-e9b0fe84fc7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c039fdd984f240c985a025e7b4053e51" ma:index="22" nillable="true" ma:taxonomy="true" ma:internalName="c039fdd984f240c985a025e7b4053e51" ma:taxonomyFieldName="Demographics" ma:displayName="Demographic" ma:default="" ma:fieldId="{c039fdd9-84f2-40c9-85a0-25e7b4053e51}" ma:sspId="abb0c844-378b-4d62-ab96-2571d315d33d" ma:termSetId="51253efa-7be8-4c49-9db2-434acb348bb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4ffa091575342bb843af3f574311767" ma:index="23" nillable="true" ma:taxonomy="true" ma:internalName="i4ffa091575342bb843af3f574311767" ma:taxonomyFieldName="PrimaryIssueArea" ma:displayName="IssueAreaA" ma:default="" ma:fieldId="{24ffa091-5753-42bb-843a-f3f574311767}" ma:sspId="abb0c844-378b-4d62-ab96-2571d315d33d" ma:termSetId="1267c6da-9691-43e2-a842-86c892eb2b7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hbfb9bc49a9f436a951da7b486f67af0" ma:index="24" nillable="true" ma:taxonomy="true" ma:internalName="hbfb9bc49a9f436a951da7b486f67af0" ma:taxonomyFieldName="SecondaryIssueArea" ma:displayName="IssueAreaB" ma:default="" ma:fieldId="{1bfb9bc4-9a9f-436a-951d-a7b486f67af0}" ma:sspId="abb0c844-378b-4d62-ab96-2571d315d33d" ma:termSetId="1267c6da-9691-43e2-a842-86c892eb2b7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0843264bdca42fcbee3905bbdfaed52" ma:index="25" nillable="true" ma:taxonomy="true" ma:internalName="d0843264bdca42fcbee3905bbdfaed52" ma:taxonomyFieldName="TertiaryIssueArea" ma:displayName="IssueAreaC" ma:default="" ma:fieldId="{d0843264-bdca-42fc-bee3-905bbdfaed52}" ma:sspId="abb0c844-378b-4d62-ab96-2571d315d33d" ma:termSetId="1267c6da-9691-43e2-a842-86c892eb2b7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b3d20acec1a4afdab9328a09eac5629" ma:index="26" nillable="true" ma:taxonomy="true" ma:internalName="bb3d20acec1a4afdab9328a09eac5629" ma:taxonomyFieldName="Region" ma:displayName="Regions" ma:default="" ma:fieldId="{bb3d20ac-ec1a-4afd-ab93-28a09eac5629}" ma:sspId="abb0c844-378b-4d62-ab96-2571d315d33d" ma:termSetId="3cca13de-dc1b-4018-959b-0174c3cae59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j9fb7855cfdf4568b8d5b7735504dc7b" ma:index="27" nillable="true" ma:taxonomy="true" ma:internalName="j9fb7855cfdf4568b8d5b7735504dc7b" ma:taxonomyFieldName="Awards" ma:displayName="Awards" ma:default="" ma:fieldId="{39fb7855-cfdf-4568-b8d5-b7735504dc7b}" ma:sspId="abb0c844-378b-4d62-ab96-2571d315d33d" ma:termSetId="72337c8a-09a1-4aa6-89ca-22bdfade6f9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5c74b0c5674401cbbd4bf066ea1724b" ma:index="28" nillable="true" ma:taxonomy="true" ma:internalName="a5c74b0c5674401cbbd4bf066ea1724b" ma:taxonomyFieldName="Events" ma:displayName="Events" ma:default="" ma:fieldId="{a5c74b0c-5674-401c-bbd4-bf066ea1724b}" ma:sspId="abb0c844-378b-4d62-ab96-2571d315d33d" ma:termSetId="bb6b5f76-23fa-4c53-ac59-d38c054b685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f8065d11ce64fd18a1b03d44b9c7d9d" ma:index="29" nillable="true" ma:taxonomy="true" ma:internalName="mf8065d11ce64fd18a1b03d44b9c7d9d" ma:taxonomyFieldName="Year" ma:displayName="Year" ma:default="" ma:fieldId="{6f8065d1-1ce6-4fd1-8a1b-03d44b9c7d9d}" ma:sspId="abb0c844-378b-4d62-ab96-2571d315d33d" ma:termSetId="454e7ed0-8bae-4c90-bd6c-1758598dbb89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DCDateCreated" ma:index="15" nillable="true" ma:displayName="Date Created" ma:description="The date on which this resource was created" ma:format="DateTime" ma:internalName="_DCDateCreated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30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ssueArea xmlns="970f6643-c92b-418f-b7eb-e9b0fe84fc76"/>
    <bb3d20acec1a4afdab9328a09eac5629 xmlns="970f6643-c92b-418f-b7eb-e9b0fe84fc76">
      <Terms xmlns="http://schemas.microsoft.com/office/infopath/2007/PartnerControls"/>
    </bb3d20acec1a4afdab9328a09eac5629>
    <d0843264bdca42fcbee3905bbdfaed52 xmlns="970f6643-c92b-418f-b7eb-e9b0fe84fc76">
      <Terms xmlns="http://schemas.microsoft.com/office/infopath/2007/PartnerControls"/>
    </d0843264bdca42fcbee3905bbdfaed52>
    <a5c74b0c5674401cbbd4bf066ea1724b xmlns="970f6643-c92b-418f-b7eb-e9b0fe84fc76">
      <Terms xmlns="http://schemas.microsoft.com/office/infopath/2007/PartnerControls"/>
    </a5c74b0c5674401cbbd4bf066ea1724b>
    <Document_x0020_Date xmlns="970f6643-c92b-418f-b7eb-e9b0fe84fc76" xsi:nil="true"/>
    <PublishingRollupImage xmlns="http://schemas.microsoft.com/sharepoint/v3" xsi:nil="true"/>
    <mf8065d11ce64fd18a1b03d44b9c7d9d xmlns="970f6643-c92b-418f-b7eb-e9b0fe84fc76">
      <Terms xmlns="http://schemas.microsoft.com/office/infopath/2007/PartnerControls"/>
    </mf8065d11ce64fd18a1b03d44b9c7d9d>
    <Document_x0020_Type xmlns="970f6643-c92b-418f-b7eb-e9b0fe84fc76" xsi:nil="true"/>
    <j9fb7855cfdf4568b8d5b7735504dc7b xmlns="970f6643-c92b-418f-b7eb-e9b0fe84fc76">
      <Terms xmlns="http://schemas.microsoft.com/office/infopath/2007/PartnerControls"/>
    </j9fb7855cfdf4568b8d5b7735504dc7b>
    <h6ec63903ea94291a9ab657777347f64 xmlns="970f6643-c92b-418f-b7eb-e9b0fe84fc76">
      <Terms xmlns="http://schemas.microsoft.com/office/infopath/2007/PartnerControls"/>
    </h6ec63903ea94291a9ab657777347f64>
    <c039fdd984f240c985a025e7b4053e51 xmlns="970f6643-c92b-418f-b7eb-e9b0fe84fc76">
      <Terms xmlns="http://schemas.microsoft.com/office/infopath/2007/PartnerControls"/>
    </c039fdd984f240c985a025e7b4053e51>
    <Description xmlns="970f6643-c92b-418f-b7eb-e9b0fe84fc76" xsi:nil="true"/>
    <TaxCatchAll xmlns="970f6643-c92b-418f-b7eb-e9b0fe84fc76"/>
    <hbfb9bc49a9f436a951da7b486f67af0 xmlns="970f6643-c92b-418f-b7eb-e9b0fe84fc76">
      <Terms xmlns="http://schemas.microsoft.com/office/infopath/2007/PartnerControls"/>
    </hbfb9bc49a9f436a951da7b486f67af0>
    <i4ffa091575342bb843af3f574311767 xmlns="970f6643-c92b-418f-b7eb-e9b0fe84fc76">
      <Terms xmlns="http://schemas.microsoft.com/office/infopath/2007/PartnerControls"/>
    </i4ffa091575342bb843af3f574311767>
    <_DCDateCreated xmlns="http://schemas.microsoft.com/sharepoint/v3/fields" xsi:nil="true"/>
  </documentManagement>
</p:properties>
</file>

<file path=customXml/itemProps1.xml><?xml version="1.0" encoding="utf-8"?>
<ds:datastoreItem xmlns:ds="http://schemas.openxmlformats.org/officeDocument/2006/customXml" ds:itemID="{81218E5F-C4CB-4A87-A2D2-1BBB2B53A51C}"/>
</file>

<file path=customXml/itemProps2.xml><?xml version="1.0" encoding="utf-8"?>
<ds:datastoreItem xmlns:ds="http://schemas.openxmlformats.org/officeDocument/2006/customXml" ds:itemID="{0DDE4011-51A0-42E9-AF47-A5B47A803DC8}"/>
</file>

<file path=customXml/itemProps3.xml><?xml version="1.0" encoding="utf-8"?>
<ds:datastoreItem xmlns:ds="http://schemas.openxmlformats.org/officeDocument/2006/customXml" ds:itemID="{99C95AB2-9DC3-49B4-B567-84A490436E8F}"/>
</file>

<file path=docProps/app.xml><?xml version="1.0" encoding="utf-8"?>
<Properties xmlns="http://schemas.openxmlformats.org/officeDocument/2006/extended-properties" xmlns:vt="http://schemas.openxmlformats.org/officeDocument/2006/docPropsVTypes">
  <TotalTime>425</TotalTime>
  <Words>767</Words>
  <Application>Microsoft Office PowerPoint</Application>
  <PresentationFormat>On-screen Show (4:3)</PresentationFormat>
  <Paragraphs>161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Blank Presentation</vt:lpstr>
      <vt:lpstr>1_Blank Presentation</vt:lpstr>
      <vt:lpstr>PowerPoint Presentation</vt:lpstr>
      <vt:lpstr>PowerPoint Presentation</vt:lpstr>
      <vt:lpstr>Community Benefit Objectives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Internal Revenue Service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Department of Treasury</dc:creator>
  <cp:lastModifiedBy>dmorrow</cp:lastModifiedBy>
  <cp:revision>51</cp:revision>
  <cp:lastPrinted>2015-02-18T14:45:40Z</cp:lastPrinted>
  <dcterms:created xsi:type="dcterms:W3CDTF">2013-03-12T19:35:45Z</dcterms:created>
  <dcterms:modified xsi:type="dcterms:W3CDTF">2015-02-18T14:54:27Z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0x01010002829C84FCC62B4B80B39C14BCB14B79080063B194183F7B814FA8843885854BFF08</vt:lpwstr>
  </property>
  <property fmtid="{D5CDD505-2E9C-101B-9397-08002B2CF9AE}" pid="3" name="Awards">
    <vt:lpwstr/>
  </property>
  <property fmtid="{D5CDD505-2E9C-101B-9397-08002B2CF9AE}" pid="4" name="Region">
    <vt:lpwstr/>
  </property>
  <property fmtid="{D5CDD505-2E9C-101B-9397-08002B2CF9AE}" pid="5" name="Year">
    <vt:lpwstr/>
  </property>
  <property fmtid="{D5CDD505-2E9C-101B-9397-08002B2CF9AE}" pid="6" name="Content_x0020_Type">
    <vt:lpwstr/>
  </property>
  <property fmtid="{D5CDD505-2E9C-101B-9397-08002B2CF9AE}" pid="7" name="SecondaryIssueArea">
    <vt:lpwstr/>
  </property>
  <property fmtid="{D5CDD505-2E9C-101B-9397-08002B2CF9AE}" pid="8" name="TertiaryIssueArea">
    <vt:lpwstr/>
  </property>
  <property fmtid="{D5CDD505-2E9C-101B-9397-08002B2CF9AE}" pid="9" name="Demographics">
    <vt:lpwstr/>
  </property>
  <property fmtid="{D5CDD505-2E9C-101B-9397-08002B2CF9AE}" pid="10" name="Events">
    <vt:lpwstr/>
  </property>
  <property fmtid="{D5CDD505-2E9C-101B-9397-08002B2CF9AE}" pid="12" name="PrimaryIssueArea">
    <vt:lpwstr/>
  </property>
  <property fmtid="{D5CDD505-2E9C-101B-9397-08002B2CF9AE}" pid="13" name="Content Type">
    <vt:lpwstr/>
  </property>
</Properties>
</file>